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8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>
      <p:cViewPr varScale="1">
        <p:scale>
          <a:sx n="96" d="100"/>
          <a:sy n="96" d="100"/>
        </p:scale>
        <p:origin x="84" y="3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EFAB0A-DA52-4C23-AAF2-862005682692}" type="datetimeFigureOut">
              <a:rPr lang="en-US" smtClean="0"/>
              <a:t>8/6/2024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C063D7-32B7-4EA1-8BB9-3CB1DF3465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8076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71D96E-4CA2-485E-9EE5-CEB7143ACC3B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23099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wth Strateg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D1F00DA-5D59-4EDE-BA9C-D312B3FBBAF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4C3578F-2A0F-4E30-AF4A-8F796929EE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F6CA51-E5DC-4FC3-92F6-D5EC783C0A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10E530-F1C5-4166-A95F-3F8D022CC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191453D1-9488-4F30-8223-1CB500BDC2F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452699" y="1592681"/>
            <a:ext cx="7306060" cy="39342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pPr lvl="0"/>
            <a:r>
              <a:rPr lang="en-US"/>
              <a:t>Add subtitle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4882AD8A-D4BD-4E12-8458-AC021F93B15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973698" y="3031460"/>
            <a:ext cx="1975104" cy="868680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3DF3AAFC-DA9A-4A72-BBF9-5A097BC5950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202976" y="3031460"/>
            <a:ext cx="1975104" cy="868680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2FF48EEE-6AEC-4E37-AD5C-EEB74BA0CED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46652" y="3031460"/>
            <a:ext cx="1975104" cy="868680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32066EA2-51F1-4F13-8E1B-89600E87907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91695" y="4042386"/>
            <a:ext cx="274320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F14EBD1B-595C-4A54-92C8-3C5427E15C4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820973" y="4042387"/>
            <a:ext cx="274320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B64F77B9-03A9-4E3E-B656-D3C0FBE25AB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964649" y="4042386"/>
            <a:ext cx="274320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FECFB3-5650-476F-BB54-8A2A45F8AE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1534" y="989042"/>
            <a:ext cx="7287768" cy="630936"/>
          </a:xfrm>
        </p:spPr>
        <p:txBody>
          <a:bodyPr anchor="t">
            <a:no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5219853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95BA1F-6B83-4358-A202-FD15470976A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5C10F8-CB40-4BDD-AA21-7DDC300FE7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4969F5-F9D0-4A38-8C6C-86005388F5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C33B3F-10CE-4363-805C-361CA4941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8EABAB15-C887-420D-92A1-24DBD62EE55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0" y="729926"/>
            <a:ext cx="3581400" cy="5388772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F7E8EA93-3F05-4D28-8B15-91D6789458B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746476" y="1921400"/>
            <a:ext cx="2289974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B4EBCE5D-8795-44C7-8196-051689C6FE2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746476" y="2245710"/>
            <a:ext cx="2289974" cy="17395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195044F5-86E3-4A1C-B3C8-6E3422E5B41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065518" y="2245710"/>
            <a:ext cx="2289974" cy="17395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4C9BA1BF-0690-4DB5-9BBC-31D1948D82A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746476" y="4443157"/>
            <a:ext cx="2289974" cy="146324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0D187952-9422-42DE-B163-B764E0D0992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65519" y="4451209"/>
            <a:ext cx="2289972" cy="145716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54291470-2EE9-46D8-8083-E4523DCE52B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065517" y="1921400"/>
            <a:ext cx="2289974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17B8E7E2-50C1-429D-A8C5-C098CDADCF3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746476" y="4118846"/>
            <a:ext cx="2289974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09DB38C9-BBE5-4212-87C2-D9B34A47075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065518" y="4118846"/>
            <a:ext cx="2289972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EA61E342-2B6C-4379-A3B3-8D1B338F656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417910" y="1921400"/>
            <a:ext cx="2289974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4F39B769-D212-4C11-B6CB-0423DD10599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417910" y="2245710"/>
            <a:ext cx="2289974" cy="17395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47FF8E-011E-46E6-9F4D-DAD4830958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65516" y="1185284"/>
            <a:ext cx="7288284" cy="469490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0577356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781AFB-2572-4954-B05E-84CDE1D8831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750850-5ECD-4AA5-8EF0-70C6EA291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6B04CF-8972-48CE-B427-B542AF911B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864ACC-F262-4128-BC17-FCB29BEF0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717CFF16-7992-46DD-8151-F55B0300570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506711" y="1335193"/>
            <a:ext cx="285909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EBADC1C2-D36B-4AFE-8824-DE6D0FB5138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06711" y="1639822"/>
            <a:ext cx="2859090" cy="14753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F1632658-DE5C-4EA2-83DE-AB456D9D76E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167309" y="1639822"/>
            <a:ext cx="2859091" cy="151777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6A6D61C-C33C-46D5-B2C5-6C6A7C143A9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06711" y="3837269"/>
            <a:ext cx="2859090" cy="153331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0A4E6A96-585A-4265-900D-17D98121F54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167310" y="3845321"/>
            <a:ext cx="2859089" cy="152693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28B8437C-1550-4581-911A-98BEA151A4A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167308" y="1335193"/>
            <a:ext cx="2859091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04DF1AD6-E51A-4D19-A9C8-CCAFE9E9B2A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06711" y="3532639"/>
            <a:ext cx="285909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A3656830-2B4C-4F48-8EBD-F8C80C353FC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167309" y="3532639"/>
            <a:ext cx="2859089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3D6999-ED11-424C-91FD-1ECD0CB9D2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84299" y="2768600"/>
            <a:ext cx="2956810" cy="1129164"/>
          </a:xfrm>
        </p:spPr>
        <p:txBody>
          <a:bodyPr anchor="t">
            <a:normAutofit/>
          </a:bodyPr>
          <a:lstStyle>
            <a:lvl1pPr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7491488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0CE26C-A8CF-4DC0-9913-86FF0ED8762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5DD4FC6-591F-4220-A331-724C4FE41E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1506146-DCCA-4419-9FC3-7F33AEABA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BDEDAF2-5575-4164-9610-7906C20335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5" name="Text Placeholder 14">
            <a:extLst>
              <a:ext uri="{FF2B5EF4-FFF2-40B4-BE49-F238E27FC236}">
                <a16:creationId xmlns:a16="http://schemas.microsoft.com/office/drawing/2014/main" id="{0C598512-93DF-4C00-A3BC-4CFF184217A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0484" y="3639417"/>
            <a:ext cx="2383764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5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9AFC7B8A-881F-4E97-91D4-F41DFA6D8F8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0484" y="3965866"/>
            <a:ext cx="2383764" cy="112608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id="{77B10018-89A9-49C8-8DCE-621EF9328C6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78982" y="3969554"/>
            <a:ext cx="2383764" cy="112608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342C0572-2FB8-4C18-AD74-75A16532134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37478" y="3953422"/>
            <a:ext cx="2383765" cy="112608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9" name="Text Placeholder 14">
            <a:extLst>
              <a:ext uri="{FF2B5EF4-FFF2-40B4-BE49-F238E27FC236}">
                <a16:creationId xmlns:a16="http://schemas.microsoft.com/office/drawing/2014/main" id="{3495EE04-F172-4AD4-8FE7-4A03B1CE4F8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188445" y="3953422"/>
            <a:ext cx="2383765" cy="112608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0" name="Text Placeholder 14">
            <a:extLst>
              <a:ext uri="{FF2B5EF4-FFF2-40B4-BE49-F238E27FC236}">
                <a16:creationId xmlns:a16="http://schemas.microsoft.com/office/drawing/2014/main" id="{F23ABA12-4A7C-42A2-9A8E-9E7F1A2BB23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419503" y="3639417"/>
            <a:ext cx="2502719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5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1" name="Text Placeholder 14">
            <a:extLst>
              <a:ext uri="{FF2B5EF4-FFF2-40B4-BE49-F238E27FC236}">
                <a16:creationId xmlns:a16="http://schemas.microsoft.com/office/drawing/2014/main" id="{1E11CB21-11BD-400A-BC43-71A9AFA9282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37478" y="3639417"/>
            <a:ext cx="2383765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5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02DE0CA8-2A1F-49D8-B9B6-BF353B9808C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188445" y="3639417"/>
            <a:ext cx="2383765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5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5D3DD0-ED40-47C1-B841-046E1D918B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2697" y="1581912"/>
            <a:ext cx="7286605" cy="634323"/>
          </a:xfrm>
        </p:spPr>
        <p:txBody>
          <a:bodyPr>
            <a:norm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3C97099-E767-429A-80C6-731FB9D295F4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1510614" y="2847098"/>
            <a:ext cx="603504" cy="6035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Picture Placeholder 3">
            <a:extLst>
              <a:ext uri="{FF2B5EF4-FFF2-40B4-BE49-F238E27FC236}">
                <a16:creationId xmlns:a16="http://schemas.microsoft.com/office/drawing/2014/main" id="{E2E22B87-E0E3-4234-B4FA-C9FC97DEDCB3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4369110" y="2847098"/>
            <a:ext cx="603504" cy="6035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Picture Placeholder 3">
            <a:extLst>
              <a:ext uri="{FF2B5EF4-FFF2-40B4-BE49-F238E27FC236}">
                <a16:creationId xmlns:a16="http://schemas.microsoft.com/office/drawing/2014/main" id="{8EF1B794-5E10-4558-B229-0D8F5895CCAE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7227608" y="2847098"/>
            <a:ext cx="603504" cy="6035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Picture Placeholder 3">
            <a:extLst>
              <a:ext uri="{FF2B5EF4-FFF2-40B4-BE49-F238E27FC236}">
                <a16:creationId xmlns:a16="http://schemas.microsoft.com/office/drawing/2014/main" id="{5ECB6791-2C34-417D-9AB9-03C9A8BBDF91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10078575" y="2847098"/>
            <a:ext cx="603504" cy="6035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51929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Mod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684757-E21D-414B-B627-1E0D15F89CA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927250C7-CB58-468C-B8BB-17DB85D4F24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011738" y="0"/>
            <a:ext cx="7196930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6BB3F6-84AB-40BA-9D7D-7C1E13C0E1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1036629"/>
            <a:ext cx="6007099" cy="4784742"/>
          </a:xfrm>
          <a:solidFill>
            <a:schemeClr val="accent6">
              <a:alpha val="80000"/>
            </a:schemeClr>
          </a:solidFill>
        </p:spPr>
        <p:txBody>
          <a:bodyPr lIns="822960" tIns="640080" anchor="t">
            <a:normAutofit/>
          </a:bodyPr>
          <a:lstStyle>
            <a:lvl1pPr algn="l">
              <a:lnSpc>
                <a:spcPct val="100000"/>
              </a:lnSpc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6A7AB969-4D8E-41B0-A403-6D1D41CD516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29016" y="2368506"/>
            <a:ext cx="477103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08F82904-47D8-4EB9-A697-8ED11274C40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9017" y="2605040"/>
            <a:ext cx="4771030" cy="80107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44501739-C457-4C98-A458-5B3639CFB82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9016" y="3544629"/>
            <a:ext cx="477103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503766A8-C36E-4337-9DB4-358A28B7431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29017" y="3781163"/>
            <a:ext cx="4771030" cy="80107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5F947925-2465-45AC-9A1E-7153477BBEE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29016" y="4739239"/>
            <a:ext cx="477103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6FC86B0E-A85D-444A-BC2A-B7A5FF1D48D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29017" y="4975773"/>
            <a:ext cx="4771030" cy="54681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A930A0-A89C-48EB-A039-375BDA735B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2A2494-B27D-418F-9D5E-8DE4FFB49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B0DC46-AFFB-4CCA-B5AE-7028C4E26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19673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E6D8EB4-0AAB-4C86-96ED-AB74FA56A67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5DEE423F-FC4A-461D-8AA7-F7C14B80666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5334461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7D30EC-51F8-4EBE-9AC8-349D6E064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9EF7FC71-AF21-4CDA-8E86-E05EB4F1C44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53468" y="3260492"/>
            <a:ext cx="1152144" cy="768096"/>
          </a:xfrm>
          <a:prstGeom prst="rect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2400" cap="all" spc="100" baseline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$2B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E21B81-6A13-47D5-AD62-B1B0E48680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2BB476-8DFF-468F-B950-1F980EB4D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BF893A53-04CF-497B-9C3D-502C92BA0DA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53467" y="4773463"/>
            <a:ext cx="1152144" cy="768096"/>
          </a:xfrm>
          <a:prstGeom prst="rect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2400" cap="all" spc="100" baseline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$1B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8BD5CDD-220E-41E0-82DD-820C0D834A4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817970" y="1609772"/>
            <a:ext cx="3365003" cy="117153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5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253384AB-173D-4216-A221-BFA565FC127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47375" y="1747520"/>
            <a:ext cx="1152144" cy="768096"/>
          </a:xfrm>
          <a:prstGeom prst="rect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2400" cap="all" spc="100" baseline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$3B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45638026-D669-4C2A-82A4-5F35D27DCA4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817970" y="3129515"/>
            <a:ext cx="3365003" cy="117043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5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A19EAA97-D0F2-464B-8450-83BF202CECF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817970" y="4648156"/>
            <a:ext cx="3365003" cy="117043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5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FF2174-FDCE-466A-8A4C-06AD6CAA44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07016" y="746631"/>
            <a:ext cx="5184648" cy="466344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9723222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99B8705-C027-4E12-892E-C32FF13296F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ED685DB5-FA77-4C19-88B8-5A8D733B42B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5012530" y="0"/>
            <a:ext cx="7196138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46919B-FFF8-4FED-8A44-48A7E600EB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DF28B0-8A34-4E86-9FE3-20BD880CD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BE1CCB-96B6-4D9F-A932-D0EBDBD7D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F7CB735-9F66-41A8-8F1D-4B66FE1D11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2" y="1672143"/>
            <a:ext cx="6019802" cy="3513714"/>
          </a:xfrm>
          <a:solidFill>
            <a:schemeClr val="accent6">
              <a:alpha val="80000"/>
            </a:schemeClr>
          </a:solidFill>
        </p:spPr>
        <p:txBody>
          <a:bodyPr lIns="676656" tIns="795528" anchor="t"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Text Placeholder 17">
            <a:extLst>
              <a:ext uri="{FF2B5EF4-FFF2-40B4-BE49-F238E27FC236}">
                <a16:creationId xmlns:a16="http://schemas.microsoft.com/office/drawing/2014/main" id="{4A51F916-D1A0-40B2-A894-1C597A7AAFB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4575" y="3007594"/>
            <a:ext cx="4850550" cy="1731145"/>
          </a:xfrm>
        </p:spPr>
        <p:txBody>
          <a:bodyPr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2361950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7FFE5B-C2CA-473D-8FCA-B26579CCBAA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5FF4BA3E-4135-4F80-B1C8-C84CDF7C54A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752100" y="739303"/>
            <a:ext cx="6825035" cy="5379395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CAABB7-A562-4A3F-9DDF-2CE3D13726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22977" y="1663435"/>
            <a:ext cx="5869021" cy="2003898"/>
          </a:xfrm>
          <a:solidFill>
            <a:schemeClr val="accent2">
              <a:alpha val="80000"/>
            </a:schemeClr>
          </a:solidFill>
        </p:spPr>
        <p:txBody>
          <a:bodyPr lIns="557784" tIns="530352" anchor="t">
            <a:noAutofit/>
          </a:bodyPr>
          <a:lstStyle>
            <a:lvl1pPr algn="l">
              <a:lnSpc>
                <a:spcPct val="80000"/>
              </a:lnSpc>
              <a:defRPr sz="5400" cap="all" spc="400" baseline="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Text Placeholder 17">
            <a:extLst>
              <a:ext uri="{FF2B5EF4-FFF2-40B4-BE49-F238E27FC236}">
                <a16:creationId xmlns:a16="http://schemas.microsoft.com/office/drawing/2014/main" id="{D15807FE-36E0-49EF-93A4-5B9AD83871B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22159" y="2878246"/>
            <a:ext cx="4925188" cy="339247"/>
          </a:xfrm>
        </p:spPr>
        <p:txBody>
          <a:bodyPr>
            <a:noAutofit/>
          </a:bodyPr>
          <a:lstStyle>
            <a:lvl1pPr marL="0" indent="0" algn="l">
              <a:buNone/>
              <a:defRPr sz="2400" spc="100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</p:spTree>
    <p:extLst>
      <p:ext uri="{BB962C8B-B14F-4D97-AF65-F5344CB8AC3E}">
        <p14:creationId xmlns:p14="http://schemas.microsoft.com/office/powerpoint/2010/main" val="3523516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ci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5C89BE0-E34D-48FA-8ED2-CA69BFBC4F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AB20A778-FBFD-4ED2-8E9B-6645F59A4D1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179732" y="0"/>
            <a:ext cx="5012268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3B12CF59-4802-4969-8645-8E2014DF0AB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179732" y="0"/>
            <a:ext cx="5012267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23CB959-A5D6-4887-9B77-916F0EA106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C0AFFF-66EA-44D7-828D-244A190B1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589006-A738-42A2-B328-34F70A778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73E75D8-7274-49D2-8CF2-0E990C29CC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3750" y="715939"/>
            <a:ext cx="4864608" cy="365760"/>
          </a:xfrm>
        </p:spPr>
        <p:txBody>
          <a:bodyPr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8591683-9C5C-45D2-A241-FC48B66B50D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793750" y="1238250"/>
            <a:ext cx="5422392" cy="45902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740967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930B4CC-1CD5-414E-92CD-721B331F6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A47427-FA4C-4262-9C2A-A640B569D4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FE89D4-4BDC-4CC9-959B-0D2E0BEB89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cap="all" spc="100" baseline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r>
              <a:rPr lang="en-US" dirty="0"/>
              <a:t>8/06/20XX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1285D2-5742-46C4-A6B1-B07CC6823A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cap="all" spc="100" baseline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D7CF20-6E1A-4F87-A039-3C59B25DA4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100" baseline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ECC649-D1D3-F414-0255-C51B1161D6B9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hdr"/>
              </p:ext>
            </p:extLst>
          </p:nvPr>
        </p:nvSpPr>
        <p:spPr>
          <a:xfrm>
            <a:off x="63500" y="63500"/>
            <a:ext cx="1341438" cy="18288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Micron Confidential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DB064B-6807-1C24-24C6-F4D93A22173D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63500" y="6611620"/>
            <a:ext cx="1341438" cy="18288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Micron Confidential</a:t>
            </a:r>
          </a:p>
        </p:txBody>
      </p:sp>
    </p:spTree>
    <p:extLst>
      <p:ext uri="{BB962C8B-B14F-4D97-AF65-F5344CB8AC3E}">
        <p14:creationId xmlns:p14="http://schemas.microsoft.com/office/powerpoint/2010/main" val="3634822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51" r:id="rId2"/>
    <p:sldLayoutId id="2147483652" r:id="rId3"/>
    <p:sldLayoutId id="2147483653" r:id="rId4"/>
    <p:sldLayoutId id="2147483656" r:id="rId5"/>
    <p:sldLayoutId id="2147483658" r:id="rId6"/>
    <p:sldLayoutId id="2147483650" r:id="rId7"/>
    <p:sldLayoutId id="2147483649" r:id="rId8"/>
    <p:sldLayoutId id="2147483665" r:id="rId9"/>
  </p:sldLayoutIdLst>
  <p:hf hd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4400" kern="1200" cap="all" spc="400" baseline="0">
          <a:ln w="19050">
            <a:solidFill>
              <a:schemeClr val="accent2"/>
            </a:solidFill>
          </a:ln>
          <a:noFill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svg"/><Relationship Id="rId7" Type="http://schemas.openxmlformats.org/officeDocument/2006/relationships/image" Target="../media/image34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3.png"/><Relationship Id="rId11" Type="http://schemas.openxmlformats.org/officeDocument/2006/relationships/image" Target="../media/image38.svg"/><Relationship Id="rId5" Type="http://schemas.openxmlformats.org/officeDocument/2006/relationships/image" Target="../media/image32.sv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3.png"/><Relationship Id="rId4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png"/><Relationship Id="rId4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png"/><Relationship Id="rId4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svg"/><Relationship Id="rId7" Type="http://schemas.openxmlformats.org/officeDocument/2006/relationships/image" Target="../media/image21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Relationship Id="rId9" Type="http://schemas.openxmlformats.org/officeDocument/2006/relationships/image" Target="../media/image23.sv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7.png"/><Relationship Id="rId4" Type="http://schemas.openxmlformats.org/officeDocument/2006/relationships/notesSlide" Target="../notesSlides/notesSl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Picture Placeholder 76" descr="A woman wearing purple glasses showing data">
            <a:extLst>
              <a:ext uri="{FF2B5EF4-FFF2-40B4-BE49-F238E27FC236}">
                <a16:creationId xmlns:a16="http://schemas.microsoft.com/office/drawing/2014/main" id="{2F849723-3772-4844-AB3A-EF3DFAF34B8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752100" y="526238"/>
            <a:ext cx="6825035" cy="5379395"/>
          </a:xfrm>
        </p:spPr>
      </p:pic>
      <p:sp>
        <p:nvSpPr>
          <p:cNvPr id="22" name="Title 21">
            <a:extLst>
              <a:ext uri="{FF2B5EF4-FFF2-40B4-BE49-F238E27FC236}">
                <a16:creationId xmlns:a16="http://schemas.microsoft.com/office/drawing/2014/main" id="{115C523A-AC40-4CBA-9DF4-B287ED3218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22979" y="1592414"/>
            <a:ext cx="5869021" cy="2349272"/>
          </a:xfrm>
        </p:spPr>
        <p:txBody>
          <a:bodyPr/>
          <a:lstStyle/>
          <a:p>
            <a:r>
              <a:rPr lang="en-US" dirty="0"/>
              <a:t>Metro RDA Internship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75B1C734-42CB-4311-8905-2F41D09107C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985136" y="6366561"/>
            <a:ext cx="4070742" cy="339247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Firas Hilman Metro RDA [Intern]</a:t>
            </a:r>
          </a:p>
        </p:txBody>
      </p:sp>
    </p:spTree>
    <p:extLst>
      <p:ext uri="{BB962C8B-B14F-4D97-AF65-F5344CB8AC3E}">
        <p14:creationId xmlns:p14="http://schemas.microsoft.com/office/powerpoint/2010/main" val="1883836176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itle 33">
            <a:extLst>
              <a:ext uri="{FF2B5EF4-FFF2-40B4-BE49-F238E27FC236}">
                <a16:creationId xmlns:a16="http://schemas.microsoft.com/office/drawing/2014/main" id="{01A4D341-9CED-415E-A417-C204833D5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ea typeface="+mn-ea"/>
                <a:cs typeface="+mn-cs"/>
              </a:rPr>
              <a:t>Underfill Problem</a:t>
            </a:r>
            <a:endParaRPr lang="en-US" dirty="0"/>
          </a:p>
        </p:txBody>
      </p:sp>
      <p:pic>
        <p:nvPicPr>
          <p:cNvPr id="52" name="Picture Placeholder 51" descr="A close up of a person wearing glasses and the measurements of the eyes">
            <a:extLst>
              <a:ext uri="{FF2B5EF4-FFF2-40B4-BE49-F238E27FC236}">
                <a16:creationId xmlns:a16="http://schemas.microsoft.com/office/drawing/2014/main" id="{2C10E818-8391-45ED-A8AC-28347E77C21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729926"/>
            <a:ext cx="3581400" cy="5388772"/>
          </a:xfrm>
        </p:spPr>
      </p:pic>
      <p:sp>
        <p:nvSpPr>
          <p:cNvPr id="64" name="Text Placeholder 63">
            <a:extLst>
              <a:ext uri="{FF2B5EF4-FFF2-40B4-BE49-F238E27FC236}">
                <a16:creationId xmlns:a16="http://schemas.microsoft.com/office/drawing/2014/main" id="{65AD76B6-01DC-462A-9FF0-16CC82FBDBE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065517" y="1921400"/>
            <a:ext cx="2459570" cy="365125"/>
          </a:xfrm>
        </p:spPr>
        <p:txBody>
          <a:bodyPr>
            <a:normAutofit fontScale="92500"/>
          </a:bodyPr>
          <a:lstStyle/>
          <a:p>
            <a:r>
              <a:rPr lang="en-US" dirty="0"/>
              <a:t>Limited Analysis</a:t>
            </a:r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id="{831B3626-E1D2-42AE-AB45-94BC5112D8F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746476" y="1921400"/>
            <a:ext cx="2289974" cy="365125"/>
          </a:xfrm>
        </p:spPr>
        <p:txBody>
          <a:bodyPr/>
          <a:lstStyle/>
          <a:p>
            <a:r>
              <a:rPr lang="en-US" dirty="0"/>
              <a:t>Inefficient</a:t>
            </a:r>
          </a:p>
        </p:txBody>
      </p:sp>
      <p:sp>
        <p:nvSpPr>
          <p:cNvPr id="67" name="Text Placeholder 66">
            <a:extLst>
              <a:ext uri="{FF2B5EF4-FFF2-40B4-BE49-F238E27FC236}">
                <a16:creationId xmlns:a16="http://schemas.microsoft.com/office/drawing/2014/main" id="{3705D4B7-D21E-458D-B289-A189923D7B3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417910" y="1921400"/>
            <a:ext cx="2289974" cy="365125"/>
          </a:xfrm>
        </p:spPr>
        <p:txBody>
          <a:bodyPr/>
          <a:lstStyle/>
          <a:p>
            <a:r>
              <a:rPr lang="en-US" dirty="0"/>
              <a:t>Inaccuracy</a:t>
            </a:r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id="{80683256-31D4-4761-874B-66494293B9A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065518" y="2245710"/>
            <a:ext cx="2289974" cy="1739538"/>
          </a:xfrm>
        </p:spPr>
        <p:txBody>
          <a:bodyPr/>
          <a:lstStyle/>
          <a:p>
            <a:r>
              <a:rPr lang="en-US" dirty="0"/>
              <a:t>Analysis of Underfill is limited to lot level and does not analyze the actual underfill dispense on the die.</a:t>
            </a:r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A68FF55C-6F05-48FC-9323-AB8D48077BE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46476" y="2245710"/>
            <a:ext cx="2289974" cy="1739538"/>
          </a:xfrm>
        </p:spPr>
        <p:txBody>
          <a:bodyPr>
            <a:normAutofit/>
          </a:bodyPr>
          <a:lstStyle/>
          <a:p>
            <a:r>
              <a:rPr lang="en-US" dirty="0"/>
              <a:t>Engineers are required to look through hundreds of images to find a pattern among defects, which can take multiple hours for several lots.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0868D1C0-8D01-4F5F-ADB2-2B0A4D1E744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417910" y="2245710"/>
            <a:ext cx="2289974" cy="17395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Lack of proper representation of findings and are limited by the biasness of the engineer. No proper calculation or readings.</a:t>
            </a:r>
          </a:p>
        </p:txBody>
      </p:sp>
      <p:sp>
        <p:nvSpPr>
          <p:cNvPr id="66" name="Text Placeholder 65">
            <a:extLst>
              <a:ext uri="{FF2B5EF4-FFF2-40B4-BE49-F238E27FC236}">
                <a16:creationId xmlns:a16="http://schemas.microsoft.com/office/drawing/2014/main" id="{AFE31293-F021-441C-AC98-EE94A46A408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065518" y="4118846"/>
            <a:ext cx="2397426" cy="365125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Human dependent</a:t>
            </a:r>
            <a:endParaRPr lang="en-US" sz="600" dirty="0"/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id="{CC3342B2-173B-4413-BAB0-AF14408EA5F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065519" y="4451209"/>
            <a:ext cx="2289972" cy="1457161"/>
          </a:xfrm>
        </p:spPr>
        <p:txBody>
          <a:bodyPr/>
          <a:lstStyle/>
          <a:p>
            <a:r>
              <a:rPr lang="en-US" dirty="0"/>
              <a:t>Engineers manually and visually inspect dies in a lot.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0ED447-C6CA-4C7D-8108-E593E142A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17753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93A3DB1-3BF5-FF59-A27C-86D4519EF9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7FECC9-0A08-0CC2-6CA5-CAA43CF66F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D24A0C-F18E-F1C4-659B-E352B53315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11</a:t>
            </a:fld>
            <a:endParaRPr lang="en-US" dirty="0"/>
          </a:p>
        </p:txBody>
      </p:sp>
      <p:sp>
        <p:nvSpPr>
          <p:cNvPr id="68" name="Title 67">
            <a:extLst>
              <a:ext uri="{FF2B5EF4-FFF2-40B4-BE49-F238E27FC236}">
                <a16:creationId xmlns:a16="http://schemas.microsoft.com/office/drawing/2014/main" id="{EA00D31C-FCFB-48BE-30B0-0E5AD903EE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9716" y="308462"/>
            <a:ext cx="5184648" cy="466344"/>
          </a:xfrm>
        </p:spPr>
        <p:txBody>
          <a:bodyPr/>
          <a:lstStyle/>
          <a:p>
            <a:r>
              <a:rPr lang="en-US" dirty="0"/>
              <a:t>Current Inspection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C317962-2853-48E4-A877-9701ACAA7D51}"/>
              </a:ext>
            </a:extLst>
          </p:cNvPr>
          <p:cNvSpPr/>
          <p:nvPr/>
        </p:nvSpPr>
        <p:spPr>
          <a:xfrm>
            <a:off x="484632" y="3746749"/>
            <a:ext cx="1724714" cy="36512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BA94BA7-7C5C-A70C-A662-B67CCE5A700A}"/>
              </a:ext>
            </a:extLst>
          </p:cNvPr>
          <p:cNvSpPr/>
          <p:nvPr/>
        </p:nvSpPr>
        <p:spPr>
          <a:xfrm>
            <a:off x="484631" y="3381624"/>
            <a:ext cx="2618913" cy="36512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1-5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7CB45EA-E3B9-67EA-1908-1820FCAE9C39}"/>
              </a:ext>
            </a:extLst>
          </p:cNvPr>
          <p:cNvSpPr/>
          <p:nvPr/>
        </p:nvSpPr>
        <p:spPr>
          <a:xfrm>
            <a:off x="484630" y="3016499"/>
            <a:ext cx="3577703" cy="36512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100 - 120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9EB70A0-AEE8-5A80-8E73-B2E16E674ACA}"/>
              </a:ext>
            </a:extLst>
          </p:cNvPr>
          <p:cNvSpPr/>
          <p:nvPr/>
        </p:nvSpPr>
        <p:spPr>
          <a:xfrm>
            <a:off x="484629" y="2651374"/>
            <a:ext cx="4651902" cy="36512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1000 – 1200 ++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C9B013D-313B-9400-7C8C-8EAA5573FB59}"/>
              </a:ext>
            </a:extLst>
          </p:cNvPr>
          <p:cNvSpPr/>
          <p:nvPr/>
        </p:nvSpPr>
        <p:spPr>
          <a:xfrm>
            <a:off x="484628" y="2286249"/>
            <a:ext cx="5743855" cy="36512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5000 – 6000++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9C98607-9568-A012-879E-A1A11D7DF88C}"/>
              </a:ext>
            </a:extLst>
          </p:cNvPr>
          <p:cNvSpPr/>
          <p:nvPr/>
        </p:nvSpPr>
        <p:spPr>
          <a:xfrm>
            <a:off x="484628" y="1921124"/>
            <a:ext cx="6968975" cy="36512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30000 – 36000 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D12B0BC-4669-EE53-0754-92714A5973C6}"/>
              </a:ext>
            </a:extLst>
          </p:cNvPr>
          <p:cNvSpPr/>
          <p:nvPr/>
        </p:nvSpPr>
        <p:spPr>
          <a:xfrm>
            <a:off x="484627" y="1555999"/>
            <a:ext cx="8380525" cy="36512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150000 -180000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FC3A8CF-FF46-6E13-A7E7-2127D65F344B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2209346" y="3929312"/>
            <a:ext cx="2664554" cy="14275"/>
          </a:xfrm>
          <a:prstGeom prst="line">
            <a:avLst/>
          </a:prstGeom>
          <a:ln w="1905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A3866F3-9D79-FB7A-FF98-A991A0C13238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3103544" y="3564187"/>
            <a:ext cx="3036161" cy="5468"/>
          </a:xfrm>
          <a:prstGeom prst="line">
            <a:avLst/>
          </a:prstGeom>
          <a:ln w="1905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B3AAC06F-B66B-8FD8-6747-6DFFD5C9B88E}"/>
              </a:ext>
            </a:extLst>
          </p:cNvPr>
          <p:cNvCxnSpPr>
            <a:cxnSpLocks/>
            <a:stCxn id="15" idx="3"/>
          </p:cNvCxnSpPr>
          <p:nvPr/>
        </p:nvCxnSpPr>
        <p:spPr>
          <a:xfrm flipV="1">
            <a:off x="4062333" y="3199059"/>
            <a:ext cx="2836414" cy="3"/>
          </a:xfrm>
          <a:prstGeom prst="line">
            <a:avLst/>
          </a:prstGeom>
          <a:ln w="1905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628162EE-1002-7F6A-AF23-81EF8225378F}"/>
              </a:ext>
            </a:extLst>
          </p:cNvPr>
          <p:cNvCxnSpPr>
            <a:cxnSpLocks/>
            <a:stCxn id="16" idx="3"/>
          </p:cNvCxnSpPr>
          <p:nvPr/>
        </p:nvCxnSpPr>
        <p:spPr>
          <a:xfrm flipV="1">
            <a:off x="5136531" y="2833933"/>
            <a:ext cx="2835676" cy="4"/>
          </a:xfrm>
          <a:prstGeom prst="line">
            <a:avLst/>
          </a:prstGeom>
          <a:ln w="1905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AA1DF0E-208A-979A-FB07-11B5FC74C379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6228483" y="2468812"/>
            <a:ext cx="2353671" cy="18012"/>
          </a:xfrm>
          <a:prstGeom prst="line">
            <a:avLst/>
          </a:prstGeom>
          <a:ln w="1905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6EB50FF-C87D-5929-2D1F-C9DE54998652}"/>
              </a:ext>
            </a:extLst>
          </p:cNvPr>
          <p:cNvCxnSpPr>
            <a:cxnSpLocks/>
          </p:cNvCxnSpPr>
          <p:nvPr/>
        </p:nvCxnSpPr>
        <p:spPr>
          <a:xfrm>
            <a:off x="7257208" y="2103682"/>
            <a:ext cx="2397967" cy="0"/>
          </a:xfrm>
          <a:prstGeom prst="line">
            <a:avLst/>
          </a:prstGeom>
          <a:ln w="1905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7ECB4D44-07A4-4620-13D4-BE4092A1BA49}"/>
              </a:ext>
            </a:extLst>
          </p:cNvPr>
          <p:cNvCxnSpPr>
            <a:cxnSpLocks/>
            <a:stCxn id="19" idx="3"/>
          </p:cNvCxnSpPr>
          <p:nvPr/>
        </p:nvCxnSpPr>
        <p:spPr>
          <a:xfrm>
            <a:off x="8865152" y="1738562"/>
            <a:ext cx="1564464" cy="7505"/>
          </a:xfrm>
          <a:prstGeom prst="line">
            <a:avLst/>
          </a:prstGeom>
          <a:ln w="1905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1D914957-5BB6-69BA-F7E0-A7861BA3BBF1}"/>
              </a:ext>
            </a:extLst>
          </p:cNvPr>
          <p:cNvSpPr txBox="1"/>
          <p:nvPr/>
        </p:nvSpPr>
        <p:spPr>
          <a:xfrm>
            <a:off x="4873900" y="3745324"/>
            <a:ext cx="775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Die 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9B4AB00-E2A9-2008-E64A-2863085CB3A5}"/>
              </a:ext>
            </a:extLst>
          </p:cNvPr>
          <p:cNvSpPr txBox="1"/>
          <p:nvPr/>
        </p:nvSpPr>
        <p:spPr>
          <a:xfrm>
            <a:off x="6889134" y="2999591"/>
            <a:ext cx="8381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Strip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EAC9CDE-E4E3-A2D8-4418-83712ACDFB84}"/>
              </a:ext>
            </a:extLst>
          </p:cNvPr>
          <p:cNvSpPr txBox="1"/>
          <p:nvPr/>
        </p:nvSpPr>
        <p:spPr>
          <a:xfrm>
            <a:off x="7963332" y="2656687"/>
            <a:ext cx="750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Lot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34501B2-9574-0859-EC25-28265BCB047D}"/>
              </a:ext>
            </a:extLst>
          </p:cNvPr>
          <p:cNvSpPr txBox="1"/>
          <p:nvPr/>
        </p:nvSpPr>
        <p:spPr>
          <a:xfrm>
            <a:off x="9655175" y="1916917"/>
            <a:ext cx="1072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Device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BBCB09E-3DDC-9EE1-4063-E67F9FA8BC09}"/>
              </a:ext>
            </a:extLst>
          </p:cNvPr>
          <p:cNvSpPr txBox="1"/>
          <p:nvPr/>
        </p:nvSpPr>
        <p:spPr>
          <a:xfrm>
            <a:off x="8582154" y="2299072"/>
            <a:ext cx="1072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Machine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B013D25-7379-53E2-1015-42AC8D51BA86}"/>
              </a:ext>
            </a:extLst>
          </p:cNvPr>
          <p:cNvSpPr txBox="1"/>
          <p:nvPr/>
        </p:nvSpPr>
        <p:spPr>
          <a:xfrm>
            <a:off x="6136008" y="3375992"/>
            <a:ext cx="1023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Defect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FF456E1-63A7-D1E1-124B-D813CCDBD574}"/>
              </a:ext>
            </a:extLst>
          </p:cNvPr>
          <p:cNvSpPr txBox="1"/>
          <p:nvPr/>
        </p:nvSpPr>
        <p:spPr>
          <a:xfrm>
            <a:off x="10518304" y="1561401"/>
            <a:ext cx="7681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Date</a:t>
            </a:r>
          </a:p>
        </p:txBody>
      </p:sp>
      <p:sp>
        <p:nvSpPr>
          <p:cNvPr id="4" name="Right Bracket 3">
            <a:extLst>
              <a:ext uri="{FF2B5EF4-FFF2-40B4-BE49-F238E27FC236}">
                <a16:creationId xmlns:a16="http://schemas.microsoft.com/office/drawing/2014/main" id="{B93B2774-8388-7AFB-8CAE-EEE5BECB6C34}"/>
              </a:ext>
            </a:extLst>
          </p:cNvPr>
          <p:cNvSpPr/>
          <p:nvPr/>
        </p:nvSpPr>
        <p:spPr>
          <a:xfrm>
            <a:off x="11054321" y="1555999"/>
            <a:ext cx="237145" cy="2316019"/>
          </a:xfrm>
          <a:prstGeom prst="rightBracket">
            <a:avLst/>
          </a:prstGeom>
          <a:ln>
            <a:solidFill>
              <a:schemeClr val="bg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4A2E59D3-C239-D22E-B4E5-87AF32AD46AB}"/>
              </a:ext>
            </a:extLst>
          </p:cNvPr>
          <p:cNvSpPr/>
          <p:nvPr/>
        </p:nvSpPr>
        <p:spPr>
          <a:xfrm rot="5400000">
            <a:off x="6158231" y="3118181"/>
            <a:ext cx="369331" cy="1724713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960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D02639-CAFE-6229-583A-F7A52E4AA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12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EB1D0C8-A9CF-5FA0-1CEF-6A5E21C82B6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18139" y="3248799"/>
            <a:ext cx="2383764" cy="365125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Underfill Analysis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312506D-7A82-CE1D-7E61-A45B6092F5D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22902" y="3745950"/>
            <a:ext cx="2383764" cy="1126085"/>
          </a:xfrm>
        </p:spPr>
        <p:txBody>
          <a:bodyPr/>
          <a:lstStyle/>
          <a:p>
            <a:r>
              <a:rPr lang="en-US" dirty="0"/>
              <a:t>Create a program to convert underfill images to numeric data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82E5AE4-E24B-E92A-2103-584F679FD40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581400" y="3749638"/>
            <a:ext cx="2383764" cy="1126085"/>
          </a:xfrm>
        </p:spPr>
        <p:txBody>
          <a:bodyPr/>
          <a:lstStyle/>
          <a:p>
            <a:r>
              <a:rPr lang="en-US" dirty="0"/>
              <a:t>Using numeric data to analyze patterns and highlight outliers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73C95B4-0948-4935-3850-D58BABA38FF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439896" y="3733506"/>
            <a:ext cx="2383765" cy="1126085"/>
          </a:xfrm>
        </p:spPr>
        <p:txBody>
          <a:bodyPr/>
          <a:lstStyle/>
          <a:p>
            <a:r>
              <a:rPr lang="en-US" dirty="0"/>
              <a:t>Present findings and data in appropriate graphs and visualizations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1CE61E0-9761-CC7D-EFD8-FD5A311444D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290863" y="3733506"/>
            <a:ext cx="2383765" cy="1126085"/>
          </a:xfrm>
        </p:spPr>
        <p:txBody>
          <a:bodyPr/>
          <a:lstStyle/>
          <a:p>
            <a:r>
              <a:rPr lang="en-US" dirty="0"/>
              <a:t>Update stakeholders and engineers of findings using automated emailing service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FCCACC1-3DF6-0FF1-47AA-8E5E8325E54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517158" y="3154391"/>
            <a:ext cx="2502719" cy="549218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1200" dirty="0"/>
              <a:t>Anomalies classification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0BB0134-1E6B-53B3-378B-7C87ECF1A8D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435133" y="3248799"/>
            <a:ext cx="2383765" cy="365125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Data Visualization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3FC7EEA-8EF7-E8A1-3856-21E77BCFF8C1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286100" y="3248799"/>
            <a:ext cx="2383765" cy="365125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Automated Updates</a:t>
            </a: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28C93926-EA2A-52E2-983D-02E41FA609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9443" y="935932"/>
            <a:ext cx="7286605" cy="634323"/>
          </a:xfrm>
        </p:spPr>
        <p:txBody>
          <a:bodyPr>
            <a:normAutofit fontScale="90000"/>
          </a:bodyPr>
          <a:lstStyle/>
          <a:p>
            <a:r>
              <a:rPr lang="en-US" sz="3200" b="1" dirty="0"/>
              <a:t>Project Scope </a:t>
            </a:r>
          </a:p>
        </p:txBody>
      </p:sp>
      <p:pic>
        <p:nvPicPr>
          <p:cNvPr id="19" name="Picture Placeholder 18" descr="Research with solid fill">
            <a:extLst>
              <a:ext uri="{FF2B5EF4-FFF2-40B4-BE49-F238E27FC236}">
                <a16:creationId xmlns:a16="http://schemas.microsoft.com/office/drawing/2014/main" id="{1C4052E1-E748-5340-1170-72F8A0E56199}"/>
              </a:ext>
            </a:extLst>
          </p:cNvPr>
          <p:cNvPicPr>
            <a:picLocks noGrp="1" noChangeAspect="1"/>
          </p:cNvPicPr>
          <p:nvPr>
            <p:ph type="pic" sz="quarter" idx="32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31" r="131"/>
          <a:stretch>
            <a:fillRect/>
          </a:stretch>
        </p:blipFill>
        <p:spPr>
          <a:xfrm>
            <a:off x="1608269" y="2456480"/>
            <a:ext cx="603504" cy="603504"/>
          </a:xfrm>
        </p:spPr>
      </p:pic>
      <p:pic>
        <p:nvPicPr>
          <p:cNvPr id="21" name="Picture Placeholder 20" descr="Filter with solid fill">
            <a:extLst>
              <a:ext uri="{FF2B5EF4-FFF2-40B4-BE49-F238E27FC236}">
                <a16:creationId xmlns:a16="http://schemas.microsoft.com/office/drawing/2014/main" id="{AC8CEC15-F3AB-56B1-C102-346274450A44}"/>
              </a:ext>
            </a:extLst>
          </p:cNvPr>
          <p:cNvPicPr>
            <a:picLocks noGrp="1" noChangeAspect="1"/>
          </p:cNvPicPr>
          <p:nvPr>
            <p:ph type="pic" sz="quarter" idx="33"/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31" r="131"/>
          <a:stretch>
            <a:fillRect/>
          </a:stretch>
        </p:blipFill>
        <p:spPr>
          <a:xfrm>
            <a:off x="4466765" y="2456480"/>
            <a:ext cx="603504" cy="603504"/>
          </a:xfrm>
        </p:spPr>
      </p:pic>
      <p:pic>
        <p:nvPicPr>
          <p:cNvPr id="23" name="Picture Placeholder 22" descr="Bar graph with upward trend with solid fill">
            <a:extLst>
              <a:ext uri="{FF2B5EF4-FFF2-40B4-BE49-F238E27FC236}">
                <a16:creationId xmlns:a16="http://schemas.microsoft.com/office/drawing/2014/main" id="{B694EF34-1F31-70AE-E1B2-C8EBFA690A75}"/>
              </a:ext>
            </a:extLst>
          </p:cNvPr>
          <p:cNvPicPr>
            <a:picLocks noGrp="1" noChangeAspect="1"/>
          </p:cNvPicPr>
          <p:nvPr>
            <p:ph type="pic" sz="quarter" idx="34"/>
          </p:nvPr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131" r="131"/>
          <a:stretch>
            <a:fillRect/>
          </a:stretch>
        </p:blipFill>
        <p:spPr>
          <a:xfrm>
            <a:off x="7325263" y="2456480"/>
            <a:ext cx="603504" cy="603504"/>
          </a:xfrm>
        </p:spPr>
      </p:pic>
      <p:pic>
        <p:nvPicPr>
          <p:cNvPr id="31" name="Picture Placeholder 30" descr="Open envelope with solid fill">
            <a:extLst>
              <a:ext uri="{FF2B5EF4-FFF2-40B4-BE49-F238E27FC236}">
                <a16:creationId xmlns:a16="http://schemas.microsoft.com/office/drawing/2014/main" id="{367CE963-1016-C245-F4F6-43251CB9CF7A}"/>
              </a:ext>
            </a:extLst>
          </p:cNvPr>
          <p:cNvPicPr>
            <a:picLocks noGrp="1" noChangeAspect="1"/>
          </p:cNvPicPr>
          <p:nvPr>
            <p:ph type="pic" sz="quarter" idx="35"/>
          </p:nvPr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l="131" r="131"/>
          <a:stretch>
            <a:fillRect/>
          </a:stretch>
        </p:blipFill>
        <p:spPr>
          <a:xfrm>
            <a:off x="10176230" y="2456480"/>
            <a:ext cx="603504" cy="603504"/>
          </a:xfrm>
        </p:spPr>
      </p:pic>
      <p:pic>
        <p:nvPicPr>
          <p:cNvPr id="35" name="Graphic 34" descr="List with solid fill">
            <a:extLst>
              <a:ext uri="{FF2B5EF4-FFF2-40B4-BE49-F238E27FC236}">
                <a16:creationId xmlns:a16="http://schemas.microsoft.com/office/drawing/2014/main" id="{78E4511D-1E9B-78F6-2CDC-EE90BB6110C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698209" y="1031156"/>
            <a:ext cx="443874" cy="443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4128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tack of blue boxes&#10;&#10;Description automatically generated">
            <a:extLst>
              <a:ext uri="{FF2B5EF4-FFF2-40B4-BE49-F238E27FC236}">
                <a16:creationId xmlns:a16="http://schemas.microsoft.com/office/drawing/2014/main" id="{F14FEFFC-C745-CB66-7770-EF8F2679BB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423" y="957262"/>
            <a:ext cx="7229475" cy="4943475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E3506AA-A2A7-4AD0-7943-3E77CBC73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</a:t>
            </a:r>
          </a:p>
        </p:txBody>
      </p:sp>
      <p:pic>
        <p:nvPicPr>
          <p:cNvPr id="5" name="Picture 18" descr="python™">
            <a:extLst>
              <a:ext uri="{FF2B5EF4-FFF2-40B4-BE49-F238E27FC236}">
                <a16:creationId xmlns:a16="http://schemas.microsoft.com/office/drawing/2014/main" id="{3DC3D8D0-6C49-485E-C4DD-A955119F84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700"/>
          <a:stretch/>
        </p:blipFill>
        <p:spPr bwMode="auto">
          <a:xfrm>
            <a:off x="7701377" y="2914852"/>
            <a:ext cx="591257" cy="660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Plotly">
            <a:extLst>
              <a:ext uri="{FF2B5EF4-FFF2-40B4-BE49-F238E27FC236}">
                <a16:creationId xmlns:a16="http://schemas.microsoft.com/office/drawing/2014/main" id="{37C3453C-81DA-899D-3FD5-A721B7FB94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3184" r="69314" b="-1"/>
          <a:stretch/>
        </p:blipFill>
        <p:spPr bwMode="auto">
          <a:xfrm>
            <a:off x="8484113" y="2982804"/>
            <a:ext cx="484693" cy="495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4" descr="Streamlit logo on light background">
            <a:extLst>
              <a:ext uri="{FF2B5EF4-FFF2-40B4-BE49-F238E27FC236}">
                <a16:creationId xmlns:a16="http://schemas.microsoft.com/office/drawing/2014/main" id="{8C726398-39D2-1AA3-A34D-615AF116F6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7" r="67772"/>
          <a:stretch/>
        </p:blipFill>
        <p:spPr bwMode="auto">
          <a:xfrm>
            <a:off x="9160285" y="2914852"/>
            <a:ext cx="665826" cy="648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 descr="A black and white logo&#10;&#10;Description automatically generated">
            <a:extLst>
              <a:ext uri="{FF2B5EF4-FFF2-40B4-BE49-F238E27FC236}">
                <a16:creationId xmlns:a16="http://schemas.microsoft.com/office/drawing/2014/main" id="{952B8735-2F09-4818-3504-FCDE23FE95C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72013"/>
          <a:stretch/>
        </p:blipFill>
        <p:spPr>
          <a:xfrm>
            <a:off x="10017590" y="2811114"/>
            <a:ext cx="484694" cy="856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8674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32">
            <a:extLst>
              <a:ext uri="{FF2B5EF4-FFF2-40B4-BE49-F238E27FC236}">
                <a16:creationId xmlns:a16="http://schemas.microsoft.com/office/drawing/2014/main" id="{4F4C28E4-6D60-402B-8F22-B1AED571D9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638" y="2286358"/>
            <a:ext cx="3434032" cy="1652230"/>
          </a:xfrm>
        </p:spPr>
        <p:txBody>
          <a:bodyPr>
            <a:normAutofit fontScale="90000"/>
          </a:bodyPr>
          <a:lstStyle/>
          <a:p>
            <a:r>
              <a:rPr lang="en-US" sz="3200" b="1" dirty="0"/>
              <a:t>ADC UF hotspot Detection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549F87D0-5602-4BFC-ABEB-7C809A5CF62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167308" y="1335193"/>
            <a:ext cx="2859091" cy="365125"/>
          </a:xfrm>
        </p:spPr>
        <p:txBody>
          <a:bodyPr/>
          <a:lstStyle/>
          <a:p>
            <a:r>
              <a:rPr lang="en-US" dirty="0"/>
              <a:t>Data Analysis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D8965C87-7536-4E22-B0DD-FE276F346FF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506711" y="1335193"/>
            <a:ext cx="2859090" cy="365125"/>
          </a:xfrm>
        </p:spPr>
        <p:txBody>
          <a:bodyPr/>
          <a:lstStyle/>
          <a:p>
            <a:r>
              <a:rPr lang="en-US" dirty="0"/>
              <a:t>Graphics &amp; Visuals</a:t>
            </a:r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B8BADB58-1EE2-40F4-ADDD-CD3D8BB150C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167309" y="1639822"/>
            <a:ext cx="2859091" cy="1517776"/>
          </a:xfrm>
        </p:spPr>
        <p:txBody>
          <a:bodyPr>
            <a:normAutofit/>
          </a:bodyPr>
          <a:lstStyle/>
          <a:p>
            <a:r>
              <a:rPr lang="en-US" b="1" dirty="0"/>
              <a:t>Python</a:t>
            </a:r>
            <a:r>
              <a:rPr lang="en-US" dirty="0"/>
              <a:t> is a versatile programming language, has wide range of libraries for data analytics. </a:t>
            </a:r>
            <a:r>
              <a:rPr lang="en-US" b="1" dirty="0"/>
              <a:t>Python</a:t>
            </a:r>
            <a:r>
              <a:rPr lang="en-US" dirty="0"/>
              <a:t> handle </a:t>
            </a:r>
            <a:r>
              <a:rPr lang="en-US" u="sng" dirty="0"/>
              <a:t>backend data processing.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2D14101B-F5B0-4412-B50A-87D48857B9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506711" y="1639822"/>
            <a:ext cx="3108024" cy="1475319"/>
          </a:xfrm>
        </p:spPr>
        <p:txBody>
          <a:bodyPr/>
          <a:lstStyle/>
          <a:p>
            <a:r>
              <a:rPr lang="en-US" b="1" dirty="0"/>
              <a:t>Plotly</a:t>
            </a:r>
            <a:r>
              <a:rPr lang="en-US" dirty="0"/>
              <a:t> is a data visualization library which creates interactive high quality graphics including 3D plots. </a:t>
            </a:r>
            <a:r>
              <a:rPr lang="en-US" b="1" dirty="0"/>
              <a:t>Plotly</a:t>
            </a:r>
            <a:r>
              <a:rPr lang="en-US" dirty="0"/>
              <a:t> will be used to </a:t>
            </a:r>
            <a:r>
              <a:rPr lang="en-US" u="sng" dirty="0"/>
              <a:t>visualize complex data.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864E06E4-A832-49D6-9243-19E0E901EF2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167309" y="3532639"/>
            <a:ext cx="2859089" cy="365125"/>
          </a:xfrm>
        </p:spPr>
        <p:txBody>
          <a:bodyPr/>
          <a:lstStyle/>
          <a:p>
            <a:r>
              <a:rPr lang="en-US" dirty="0"/>
              <a:t>UI/UX Dashboard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B27C4FF5-17CE-4A2F-A697-CF05BAABED5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506711" y="3532639"/>
            <a:ext cx="2859090" cy="365125"/>
          </a:xfrm>
        </p:spPr>
        <p:txBody>
          <a:bodyPr/>
          <a:lstStyle/>
          <a:p>
            <a:r>
              <a:rPr lang="en-US" dirty="0"/>
              <a:t>Emailing Service</a:t>
            </a:r>
          </a:p>
          <a:p>
            <a:endParaRPr lang="en-US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693ECB3E-F948-4E10-8437-85C02E7E097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167310" y="3845321"/>
            <a:ext cx="2859089" cy="1526930"/>
          </a:xfrm>
        </p:spPr>
        <p:txBody>
          <a:bodyPr>
            <a:normAutofit lnSpcReduction="10000"/>
          </a:bodyPr>
          <a:lstStyle/>
          <a:p>
            <a:r>
              <a:rPr lang="en-US" b="1" dirty="0" err="1"/>
              <a:t>Streamlit</a:t>
            </a:r>
            <a:r>
              <a:rPr lang="en-US" dirty="0"/>
              <a:t> creates web user interface, allowing for custom web applications and user interaction through dashboard. </a:t>
            </a:r>
            <a:r>
              <a:rPr lang="en-US" b="1" dirty="0" err="1"/>
              <a:t>Streamlit</a:t>
            </a:r>
            <a:r>
              <a:rPr lang="en-US" dirty="0"/>
              <a:t> will handle the </a:t>
            </a:r>
            <a:r>
              <a:rPr lang="en-US" u="sng" dirty="0"/>
              <a:t>frontend user inputs and outputs.</a:t>
            </a:r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FEC8BFBF-FB6C-40C7-9FB3-ACB390C4C6A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506711" y="3837269"/>
            <a:ext cx="2859090" cy="1533310"/>
          </a:xfrm>
        </p:spPr>
        <p:txBody>
          <a:bodyPr>
            <a:normAutofit/>
          </a:bodyPr>
          <a:lstStyle/>
          <a:p>
            <a:r>
              <a:rPr lang="en-US" dirty="0"/>
              <a:t>Simple Mail Transfer Protocol, </a:t>
            </a:r>
            <a:r>
              <a:rPr lang="en-US" b="1" dirty="0"/>
              <a:t>SMTP</a:t>
            </a:r>
            <a:r>
              <a:rPr lang="en-US" dirty="0"/>
              <a:t> allows for sending emails between servers. Together with HTML, </a:t>
            </a:r>
            <a:r>
              <a:rPr lang="en-US" b="1" dirty="0"/>
              <a:t>SMTP</a:t>
            </a:r>
            <a:r>
              <a:rPr lang="en-US" dirty="0"/>
              <a:t> will be used to </a:t>
            </a:r>
            <a:r>
              <a:rPr lang="en-US" u="sng" dirty="0"/>
              <a:t>send emails to engineers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85F4B4-31EC-4AE6-A166-6FE4AD642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2056" name="Picture 8" descr="Plotly">
            <a:extLst>
              <a:ext uri="{FF2B5EF4-FFF2-40B4-BE49-F238E27FC236}">
                <a16:creationId xmlns:a16="http://schemas.microsoft.com/office/drawing/2014/main" id="{FA56DD95-827D-07D4-8A35-4E67500CE3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1552" y="705825"/>
            <a:ext cx="1579524" cy="438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Streamlit logo on light background">
            <a:extLst>
              <a:ext uri="{FF2B5EF4-FFF2-40B4-BE49-F238E27FC236}">
                <a16:creationId xmlns:a16="http://schemas.microsoft.com/office/drawing/2014/main" id="{83B107BD-114C-B72B-1855-AF6C643DD4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8642" y="2833226"/>
            <a:ext cx="2336939" cy="648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python™">
            <a:extLst>
              <a:ext uri="{FF2B5EF4-FFF2-40B4-BE49-F238E27FC236}">
                <a16:creationId xmlns:a16="http://schemas.microsoft.com/office/drawing/2014/main" id="{C38CC1DF-E8E1-4C9A-7B19-98E0323D45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1054" y="655723"/>
            <a:ext cx="2336940" cy="660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AutoShape 30" descr="SMTP logo mark">
            <a:extLst>
              <a:ext uri="{FF2B5EF4-FFF2-40B4-BE49-F238E27FC236}">
                <a16:creationId xmlns:a16="http://schemas.microsoft.com/office/drawing/2014/main" id="{057FE28D-AFCD-46F6-577E-AA2D1293967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595938" y="2919413"/>
            <a:ext cx="1000125" cy="101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5" name="Picture 44" descr="A black and white logo&#10;&#10;Description automatically generated">
            <a:extLst>
              <a:ext uri="{FF2B5EF4-FFF2-40B4-BE49-F238E27FC236}">
                <a16:creationId xmlns:a16="http://schemas.microsoft.com/office/drawing/2014/main" id="{74704EB3-8399-81A6-FEFA-F5ED9EE04C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41552" y="2768600"/>
            <a:ext cx="1731835" cy="856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8963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495947-C1FD-F707-42CF-5A58E1D8A6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15</a:t>
            </a:fld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8D488CB-83CB-0CEA-E245-FC9E5329612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 The Backbone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647E53A7-A13F-E86B-3437-73926AA2AE9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>
            <a:normAutofit/>
          </a:bodyPr>
          <a:lstStyle/>
          <a:p>
            <a:r>
              <a:rPr lang="en-US" dirty="0"/>
              <a:t>Image Processing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E283E497-D541-E397-5302-EB19CB91293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202976" y="3031460"/>
            <a:ext cx="2140216" cy="868680"/>
          </a:xfrm>
        </p:spPr>
        <p:txBody>
          <a:bodyPr/>
          <a:lstStyle/>
          <a:p>
            <a:r>
              <a:rPr lang="en-US" dirty="0"/>
              <a:t>Complex Calculations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A4113355-EBA1-B9BB-109A-603D7B45878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Machine Learning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1F0B91DE-F1EF-C3B1-95CE-8622AEDDBBF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Python augments the image into black-white, converts images into a NumPy array for calculations of values, [0-255]. 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3445157D-A3CB-934D-ED00-C5833FCF1AE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Python takes the array and runs a formula/function  to return area, count, and percentage.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F9E65176-FD0C-DD30-EDEF-5528B47AA1A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Calculated variables is used for predictive machine learning, 3D Clustering, and classification.</a:t>
            </a: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5F81B9DD-30B5-C83A-91FE-BFEF21F29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– Data Processing</a:t>
            </a:r>
          </a:p>
        </p:txBody>
      </p:sp>
      <p:pic>
        <p:nvPicPr>
          <p:cNvPr id="8" name="Picture 18" descr="python™">
            <a:extLst>
              <a:ext uri="{FF2B5EF4-FFF2-40B4-BE49-F238E27FC236}">
                <a16:creationId xmlns:a16="http://schemas.microsoft.com/office/drawing/2014/main" id="{A60E73CC-4B70-4F0C-8F97-5CD2F9CB25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7745" y="136525"/>
            <a:ext cx="2336940" cy="660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14" descr="Streamlit logo on light background">
            <a:extLst>
              <a:ext uri="{FF2B5EF4-FFF2-40B4-BE49-F238E27FC236}">
                <a16:creationId xmlns:a16="http://schemas.microsoft.com/office/drawing/2014/main" id="{D4B3D644-D7CB-5FC0-5D0D-82DEDFC8A8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6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4687" y="677766"/>
            <a:ext cx="2336939" cy="648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8" descr="Plotly">
            <a:extLst>
              <a:ext uri="{FF2B5EF4-FFF2-40B4-BE49-F238E27FC236}">
                <a16:creationId xmlns:a16="http://schemas.microsoft.com/office/drawing/2014/main" id="{C64C4BE6-D5BF-173C-331B-4233B40875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6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12520" y="1384560"/>
            <a:ext cx="1579524" cy="438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 descr="A black and white logo&#10;&#10;Description automatically generated">
            <a:extLst>
              <a:ext uri="{FF2B5EF4-FFF2-40B4-BE49-F238E27FC236}">
                <a16:creationId xmlns:a16="http://schemas.microsoft.com/office/drawing/2014/main" id="{93EBF69D-8CA4-0324-75AC-86F7FD351A30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65000"/>
          </a:blip>
          <a:stretch>
            <a:fillRect/>
          </a:stretch>
        </p:blipFill>
        <p:spPr>
          <a:xfrm>
            <a:off x="11631977" y="1789394"/>
            <a:ext cx="1731835" cy="856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90511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495947-C1FD-F707-42CF-5A58E1D8A6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16</a:t>
            </a:fld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8D488CB-83CB-0CEA-E245-FC9E5329612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 The Canvas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647E53A7-A13F-E86B-3437-73926AA2AE9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>
            <a:normAutofit/>
          </a:bodyPr>
          <a:lstStyle/>
          <a:p>
            <a:r>
              <a:rPr lang="en-US" dirty="0"/>
              <a:t>Web Deployment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E283E497-D541-E397-5302-EB19CB91293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202976" y="3031460"/>
            <a:ext cx="2140216" cy="868680"/>
          </a:xfrm>
        </p:spPr>
        <p:txBody>
          <a:bodyPr/>
          <a:lstStyle/>
          <a:p>
            <a:r>
              <a:rPr lang="en-US" dirty="0"/>
              <a:t>User Interaction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A4113355-EBA1-B9BB-109A-603D7B45878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caching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1F0B91DE-F1EF-C3B1-95CE-8622AEDDBBF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/>
              <a:t>Streamlit</a:t>
            </a:r>
            <a:r>
              <a:rPr lang="en-US" dirty="0"/>
              <a:t> allows for both local and network  deployment, providing access to anyone under the same network.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3445157D-A3CB-934D-ED00-C5833FCF1AE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Streamlit</a:t>
            </a:r>
            <a:r>
              <a:rPr lang="en-US" dirty="0"/>
              <a:t> includes widgets and in-built functions providing a wholesome user experience. Upgradable with LLMs and AI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F9E65176-FD0C-DD30-EDEF-5528B47AA1A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/>
              <a:t>Streamlit</a:t>
            </a:r>
            <a:r>
              <a:rPr lang="en-US" dirty="0"/>
              <a:t> can store data in its memory to be used for further iterations, allowing the app to stay performant when loading, or running expensive </a:t>
            </a:r>
            <a:r>
              <a:rPr lang="en-US" dirty="0" err="1"/>
              <a:t>computatios</a:t>
            </a:r>
            <a:r>
              <a:rPr lang="en-US" dirty="0"/>
              <a:t>.</a:t>
            </a: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5F81B9DD-30B5-C83A-91FE-BFEF21F29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2070" y="947558"/>
            <a:ext cx="7582028" cy="630936"/>
          </a:xfrm>
        </p:spPr>
        <p:txBody>
          <a:bodyPr/>
          <a:lstStyle/>
          <a:p>
            <a:r>
              <a:rPr lang="en-US" dirty="0" err="1"/>
              <a:t>StreamLit</a:t>
            </a:r>
            <a:r>
              <a:rPr lang="en-US" dirty="0"/>
              <a:t> – UI/UX Dashboard</a:t>
            </a:r>
          </a:p>
        </p:txBody>
      </p:sp>
      <p:pic>
        <p:nvPicPr>
          <p:cNvPr id="2" name="Picture 14" descr="Streamlit logo on light background">
            <a:extLst>
              <a:ext uri="{FF2B5EF4-FFF2-40B4-BE49-F238E27FC236}">
                <a16:creationId xmlns:a16="http://schemas.microsoft.com/office/drawing/2014/main" id="{0DD1CA57-7EA6-2977-6EBE-9C0D40CB53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9302" y="136525"/>
            <a:ext cx="2336939" cy="648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18" descr="python™">
            <a:extLst>
              <a:ext uri="{FF2B5EF4-FFF2-40B4-BE49-F238E27FC236}">
                <a16:creationId xmlns:a16="http://schemas.microsoft.com/office/drawing/2014/main" id="{F610D581-E11B-10A7-A63A-4D98CE06D6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6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87266" y="723770"/>
            <a:ext cx="2336940" cy="660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Plotly">
            <a:extLst>
              <a:ext uri="{FF2B5EF4-FFF2-40B4-BE49-F238E27FC236}">
                <a16:creationId xmlns:a16="http://schemas.microsoft.com/office/drawing/2014/main" id="{AB422B18-2C90-1F50-2547-67938E2A8C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6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12520" y="1384560"/>
            <a:ext cx="1579524" cy="438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 black and white logo&#10;&#10;Description automatically generated">
            <a:extLst>
              <a:ext uri="{FF2B5EF4-FFF2-40B4-BE49-F238E27FC236}">
                <a16:creationId xmlns:a16="http://schemas.microsoft.com/office/drawing/2014/main" id="{1F3B9C62-460C-F15C-D191-CED9106C8D8B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65000"/>
          </a:blip>
          <a:stretch>
            <a:fillRect/>
          </a:stretch>
        </p:blipFill>
        <p:spPr>
          <a:xfrm>
            <a:off x="11631977" y="1789394"/>
            <a:ext cx="1731835" cy="856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33656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495947-C1FD-F707-42CF-5A58E1D8A6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17</a:t>
            </a:fld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8D488CB-83CB-0CEA-E245-FC9E5329612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The MSG 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647E53A7-A13F-E86B-3437-73926AA2AE9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>
            <a:normAutofit/>
          </a:bodyPr>
          <a:lstStyle/>
          <a:p>
            <a:r>
              <a:rPr lang="en-US" dirty="0"/>
              <a:t>Interactive Graphs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E283E497-D541-E397-5302-EB19CB91293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202976" y="3031460"/>
            <a:ext cx="2140216" cy="868680"/>
          </a:xfrm>
        </p:spPr>
        <p:txBody>
          <a:bodyPr/>
          <a:lstStyle/>
          <a:p>
            <a:r>
              <a:rPr lang="en-US" dirty="0"/>
              <a:t>Customizable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A4113355-EBA1-B9BB-109A-603D7B45878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Visual appeal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1F0B91DE-F1EF-C3B1-95CE-8622AEDDBBF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Users can zoom in and out, hover over data points to see their values, focusing analysis to certain areas.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3445157D-A3CB-934D-ED00-C5833FCF1AE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Colors and graphs can easily be switched to suit data and highlight important information.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F9E65176-FD0C-DD30-EDEF-5528B47AA1A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Graphs are visually attractive and easy on the eye.</a:t>
            </a: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5F81B9DD-30B5-C83A-91FE-BFEF21F29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Plotly – Graphics &amp; Visuals</a:t>
            </a:r>
          </a:p>
        </p:txBody>
      </p:sp>
      <p:pic>
        <p:nvPicPr>
          <p:cNvPr id="3" name="Picture 8" descr="Plotly">
            <a:extLst>
              <a:ext uri="{FF2B5EF4-FFF2-40B4-BE49-F238E27FC236}">
                <a16:creationId xmlns:a16="http://schemas.microsoft.com/office/drawing/2014/main" id="{7E52F399-A75B-DC82-419D-15FDEDDA33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4123" y="211332"/>
            <a:ext cx="1579524" cy="438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8" descr="python™">
            <a:extLst>
              <a:ext uri="{FF2B5EF4-FFF2-40B4-BE49-F238E27FC236}">
                <a16:creationId xmlns:a16="http://schemas.microsoft.com/office/drawing/2014/main" id="{0B216E0A-B123-FA8D-DF39-7B30EEE151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6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87266" y="723770"/>
            <a:ext cx="2336940" cy="660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 descr="A black and white logo&#10;&#10;Description automatically generated">
            <a:extLst>
              <a:ext uri="{FF2B5EF4-FFF2-40B4-BE49-F238E27FC236}">
                <a16:creationId xmlns:a16="http://schemas.microsoft.com/office/drawing/2014/main" id="{38CFFD4A-191D-13B3-7BB2-5BE202BB56EB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65000"/>
          </a:blip>
          <a:stretch>
            <a:fillRect/>
          </a:stretch>
        </p:blipFill>
        <p:spPr>
          <a:xfrm>
            <a:off x="11631977" y="1789394"/>
            <a:ext cx="1731835" cy="856219"/>
          </a:xfrm>
          <a:prstGeom prst="rect">
            <a:avLst/>
          </a:prstGeom>
        </p:spPr>
      </p:pic>
      <p:pic>
        <p:nvPicPr>
          <p:cNvPr id="23" name="Picture 14" descr="Streamlit logo on light background">
            <a:extLst>
              <a:ext uri="{FF2B5EF4-FFF2-40B4-BE49-F238E27FC236}">
                <a16:creationId xmlns:a16="http://schemas.microsoft.com/office/drawing/2014/main" id="{8A13DBA2-B355-4034-A81D-DC2185BA88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6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65466" y="1268309"/>
            <a:ext cx="2336939" cy="648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694415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495947-C1FD-F707-42CF-5A58E1D8A6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18</a:t>
            </a:fld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8D488CB-83CB-0CEA-E245-FC9E5329612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The Finishing Touch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647E53A7-A13F-E86B-3437-73926AA2AE9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>
            <a:normAutofit/>
          </a:bodyPr>
          <a:lstStyle/>
          <a:p>
            <a:r>
              <a:rPr lang="en-US" dirty="0"/>
              <a:t>Server Compatible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E283E497-D541-E397-5302-EB19CB91293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202976" y="3031460"/>
            <a:ext cx="2140216" cy="868680"/>
          </a:xfrm>
        </p:spPr>
        <p:txBody>
          <a:bodyPr/>
          <a:lstStyle/>
          <a:p>
            <a:r>
              <a:rPr lang="en-US" dirty="0"/>
              <a:t>HTML Content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A4113355-EBA1-B9BB-109A-603D7B45878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Bulk Mailing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1F0B91DE-F1EF-C3B1-95CE-8622AEDDBBF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SMTP can send emails through a dedicated server ensuring reliability in email delivery.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3445157D-A3CB-934D-ED00-C5833FCF1AE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Email content can be customized in a template to include important information for engineers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F9E65176-FD0C-DD30-EDEF-5528B47AA1A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Emails can be sent to multiple recipients at once, ensuring prompt updates of defects analysis.</a:t>
            </a: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5F81B9DD-30B5-C83A-91FE-BFEF21F29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SMTP – Emailing Service</a:t>
            </a:r>
          </a:p>
        </p:txBody>
      </p:sp>
      <p:pic>
        <p:nvPicPr>
          <p:cNvPr id="2" name="Picture 8" descr="Plotly">
            <a:extLst>
              <a:ext uri="{FF2B5EF4-FFF2-40B4-BE49-F238E27FC236}">
                <a16:creationId xmlns:a16="http://schemas.microsoft.com/office/drawing/2014/main" id="{8071C62E-4AAB-0297-59CD-CF0C6555A2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6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8838" y="1913251"/>
            <a:ext cx="1579524" cy="438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18" descr="python™">
            <a:extLst>
              <a:ext uri="{FF2B5EF4-FFF2-40B4-BE49-F238E27FC236}">
                <a16:creationId xmlns:a16="http://schemas.microsoft.com/office/drawing/2014/main" id="{EEE71E2B-F3E3-1D23-7096-37E0ABD7AE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6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87266" y="723770"/>
            <a:ext cx="2336940" cy="660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black and white logo&#10;&#10;Description automatically generated">
            <a:extLst>
              <a:ext uri="{FF2B5EF4-FFF2-40B4-BE49-F238E27FC236}">
                <a16:creationId xmlns:a16="http://schemas.microsoft.com/office/drawing/2014/main" id="{BA269DAE-623A-9818-0926-F29EEE8A965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90954" y="72805"/>
            <a:ext cx="1731835" cy="856219"/>
          </a:xfrm>
          <a:prstGeom prst="rect">
            <a:avLst/>
          </a:prstGeom>
        </p:spPr>
      </p:pic>
      <p:pic>
        <p:nvPicPr>
          <p:cNvPr id="9" name="Picture 14" descr="Streamlit logo on light background">
            <a:extLst>
              <a:ext uri="{FF2B5EF4-FFF2-40B4-BE49-F238E27FC236}">
                <a16:creationId xmlns:a16="http://schemas.microsoft.com/office/drawing/2014/main" id="{E33568D6-9C72-810D-2585-2184C14E75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6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65466" y="1268309"/>
            <a:ext cx="2336939" cy="648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797235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336921-264F-2D7F-F8C2-1B23162EC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flipH="1">
            <a:off x="9219950" y="6241453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t>19</a:t>
            </a:fld>
            <a:endParaRPr lang="en-US" dirty="0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3650DEC5-7377-81CA-F362-4C5AC7E961CD}"/>
              </a:ext>
            </a:extLst>
          </p:cNvPr>
          <p:cNvSpPr/>
          <p:nvPr/>
        </p:nvSpPr>
        <p:spPr>
          <a:xfrm>
            <a:off x="1916019" y="1791721"/>
            <a:ext cx="1467035" cy="47939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ysClr val="windowText" lastClr="000000"/>
                </a:solidFill>
              </a:rPr>
              <a:t>Open image folder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F6DEB3FB-AD79-3191-E2B7-E8E9288C82F4}"/>
              </a:ext>
            </a:extLst>
          </p:cNvPr>
          <p:cNvSpPr/>
          <p:nvPr/>
        </p:nvSpPr>
        <p:spPr>
          <a:xfrm>
            <a:off x="2054736" y="548846"/>
            <a:ext cx="1189608" cy="47939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Start</a:t>
            </a:r>
          </a:p>
        </p:txBody>
      </p:sp>
      <p:sp>
        <p:nvSpPr>
          <p:cNvPr id="31" name="Arrow: Down 30">
            <a:extLst>
              <a:ext uri="{FF2B5EF4-FFF2-40B4-BE49-F238E27FC236}">
                <a16:creationId xmlns:a16="http://schemas.microsoft.com/office/drawing/2014/main" id="{5EC786B2-D22E-D88B-48FC-3ED00411A316}"/>
              </a:ext>
            </a:extLst>
          </p:cNvPr>
          <p:cNvSpPr/>
          <p:nvPr/>
        </p:nvSpPr>
        <p:spPr>
          <a:xfrm>
            <a:off x="2454229" y="1108140"/>
            <a:ext cx="390617" cy="60368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DA06552F-E4C7-FB2C-11FC-22745C671E26}"/>
              </a:ext>
            </a:extLst>
          </p:cNvPr>
          <p:cNvSpPr/>
          <p:nvPr/>
        </p:nvSpPr>
        <p:spPr>
          <a:xfrm>
            <a:off x="1916019" y="3034596"/>
            <a:ext cx="1467035" cy="47939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ysClr val="windowText" lastClr="000000"/>
                </a:solidFill>
              </a:rPr>
              <a:t>Crop Images</a:t>
            </a:r>
          </a:p>
        </p:txBody>
      </p:sp>
      <p:sp>
        <p:nvSpPr>
          <p:cNvPr id="35" name="Arrow: Down 34">
            <a:extLst>
              <a:ext uri="{FF2B5EF4-FFF2-40B4-BE49-F238E27FC236}">
                <a16:creationId xmlns:a16="http://schemas.microsoft.com/office/drawing/2014/main" id="{260A5BF4-BC6C-B654-71A1-862A7ADCA637}"/>
              </a:ext>
            </a:extLst>
          </p:cNvPr>
          <p:cNvSpPr/>
          <p:nvPr/>
        </p:nvSpPr>
        <p:spPr>
          <a:xfrm>
            <a:off x="2454229" y="2351015"/>
            <a:ext cx="390617" cy="60368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47CC5BD3-EBA1-18A3-7175-0F35FA88196A}"/>
              </a:ext>
            </a:extLst>
          </p:cNvPr>
          <p:cNvSpPr/>
          <p:nvPr/>
        </p:nvSpPr>
        <p:spPr>
          <a:xfrm>
            <a:off x="1916019" y="4277471"/>
            <a:ext cx="1467035" cy="47939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ysClr val="windowText" lastClr="000000"/>
                </a:solidFill>
              </a:rPr>
              <a:t>Split Images</a:t>
            </a:r>
          </a:p>
        </p:txBody>
      </p:sp>
      <p:sp>
        <p:nvSpPr>
          <p:cNvPr id="41" name="Arrow: Down 40">
            <a:extLst>
              <a:ext uri="{FF2B5EF4-FFF2-40B4-BE49-F238E27FC236}">
                <a16:creationId xmlns:a16="http://schemas.microsoft.com/office/drawing/2014/main" id="{A00C126B-C688-30AC-59FC-DB363B2A6F20}"/>
              </a:ext>
            </a:extLst>
          </p:cNvPr>
          <p:cNvSpPr/>
          <p:nvPr/>
        </p:nvSpPr>
        <p:spPr>
          <a:xfrm>
            <a:off x="2454229" y="3593890"/>
            <a:ext cx="390617" cy="60368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1D8CF51F-1EC1-A159-9FF9-707E3C936076}"/>
              </a:ext>
            </a:extLst>
          </p:cNvPr>
          <p:cNvSpPr/>
          <p:nvPr/>
        </p:nvSpPr>
        <p:spPr>
          <a:xfrm>
            <a:off x="1916019" y="5520340"/>
            <a:ext cx="1467035" cy="47939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ysClr val="windowText" lastClr="000000"/>
                </a:solidFill>
              </a:rPr>
              <a:t>Calculate Darkness</a:t>
            </a:r>
          </a:p>
        </p:txBody>
      </p:sp>
      <p:sp>
        <p:nvSpPr>
          <p:cNvPr id="43" name="Arrow: Down 42">
            <a:extLst>
              <a:ext uri="{FF2B5EF4-FFF2-40B4-BE49-F238E27FC236}">
                <a16:creationId xmlns:a16="http://schemas.microsoft.com/office/drawing/2014/main" id="{A4051D11-F133-4397-7915-ADFB4BEA5753}"/>
              </a:ext>
            </a:extLst>
          </p:cNvPr>
          <p:cNvSpPr/>
          <p:nvPr/>
        </p:nvSpPr>
        <p:spPr>
          <a:xfrm>
            <a:off x="2454229" y="4836759"/>
            <a:ext cx="390617" cy="60368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Arrow: Down 43">
            <a:extLst>
              <a:ext uri="{FF2B5EF4-FFF2-40B4-BE49-F238E27FC236}">
                <a16:creationId xmlns:a16="http://schemas.microsoft.com/office/drawing/2014/main" id="{58C702A2-6FCF-4AF8-A351-1365BA378A95}"/>
              </a:ext>
            </a:extLst>
          </p:cNvPr>
          <p:cNvSpPr/>
          <p:nvPr/>
        </p:nvSpPr>
        <p:spPr>
          <a:xfrm rot="16200000">
            <a:off x="3574295" y="5458196"/>
            <a:ext cx="390617" cy="60368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520971E1-6728-F959-DC31-D54FFFE5013F}"/>
              </a:ext>
            </a:extLst>
          </p:cNvPr>
          <p:cNvSpPr/>
          <p:nvPr/>
        </p:nvSpPr>
        <p:spPr>
          <a:xfrm>
            <a:off x="4113610" y="5520339"/>
            <a:ext cx="1467035" cy="47939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ysClr val="windowText" lastClr="000000"/>
                </a:solidFill>
              </a:rPr>
              <a:t>Combine Darkness Score</a:t>
            </a:r>
          </a:p>
        </p:txBody>
      </p:sp>
      <p:sp>
        <p:nvSpPr>
          <p:cNvPr id="46" name="Arrow: Down 45">
            <a:extLst>
              <a:ext uri="{FF2B5EF4-FFF2-40B4-BE49-F238E27FC236}">
                <a16:creationId xmlns:a16="http://schemas.microsoft.com/office/drawing/2014/main" id="{BD625A83-D12E-7184-4C6B-5DCDE199AD20}"/>
              </a:ext>
            </a:extLst>
          </p:cNvPr>
          <p:cNvSpPr/>
          <p:nvPr/>
        </p:nvSpPr>
        <p:spPr>
          <a:xfrm rot="10800000">
            <a:off x="4694360" y="4836759"/>
            <a:ext cx="390617" cy="60368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14FFC2C9-8C8A-FB62-8B28-A31CFCCAECD2}"/>
              </a:ext>
            </a:extLst>
          </p:cNvPr>
          <p:cNvSpPr/>
          <p:nvPr/>
        </p:nvSpPr>
        <p:spPr>
          <a:xfrm>
            <a:off x="4113613" y="4277466"/>
            <a:ext cx="1467035" cy="47939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ysClr val="windowText" lastClr="000000"/>
                </a:solidFill>
              </a:rPr>
              <a:t>Create Data Table</a:t>
            </a:r>
          </a:p>
        </p:txBody>
      </p:sp>
      <p:sp>
        <p:nvSpPr>
          <p:cNvPr id="50" name="Arrow: Down 49">
            <a:extLst>
              <a:ext uri="{FF2B5EF4-FFF2-40B4-BE49-F238E27FC236}">
                <a16:creationId xmlns:a16="http://schemas.microsoft.com/office/drawing/2014/main" id="{AD06A690-7AC1-239E-6E0F-29B45A45ED57}"/>
              </a:ext>
            </a:extLst>
          </p:cNvPr>
          <p:cNvSpPr/>
          <p:nvPr/>
        </p:nvSpPr>
        <p:spPr>
          <a:xfrm rot="10800000">
            <a:off x="4694360" y="3633836"/>
            <a:ext cx="390617" cy="60368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B45DD6BC-FC5A-ED4B-5B88-F80E92DB34A8}"/>
              </a:ext>
            </a:extLst>
          </p:cNvPr>
          <p:cNvSpPr/>
          <p:nvPr/>
        </p:nvSpPr>
        <p:spPr>
          <a:xfrm>
            <a:off x="4113613" y="3074543"/>
            <a:ext cx="1467035" cy="47939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ysClr val="windowText" lastClr="000000"/>
                </a:solidFill>
              </a:rPr>
              <a:t>Convert Data to CSV</a:t>
            </a:r>
          </a:p>
        </p:txBody>
      </p:sp>
      <p:sp>
        <p:nvSpPr>
          <p:cNvPr id="52" name="Arrow: Down 51">
            <a:extLst>
              <a:ext uri="{FF2B5EF4-FFF2-40B4-BE49-F238E27FC236}">
                <a16:creationId xmlns:a16="http://schemas.microsoft.com/office/drawing/2014/main" id="{C84E612C-9864-A84F-C948-A77F2E62D444}"/>
              </a:ext>
            </a:extLst>
          </p:cNvPr>
          <p:cNvSpPr/>
          <p:nvPr/>
        </p:nvSpPr>
        <p:spPr>
          <a:xfrm rot="10800000">
            <a:off x="4694359" y="2388744"/>
            <a:ext cx="390617" cy="60368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675FAAF3-490B-888B-DDC9-14A18F3488A6}"/>
              </a:ext>
            </a:extLst>
          </p:cNvPr>
          <p:cNvSpPr/>
          <p:nvPr/>
        </p:nvSpPr>
        <p:spPr>
          <a:xfrm>
            <a:off x="4113612" y="1829451"/>
            <a:ext cx="1467035" cy="47939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ysClr val="windowText" lastClr="000000"/>
                </a:solidFill>
              </a:rPr>
              <a:t>Calculate Area of Bleeding</a:t>
            </a:r>
          </a:p>
        </p:txBody>
      </p:sp>
      <p:sp>
        <p:nvSpPr>
          <p:cNvPr id="54" name="Arrow: Down 53">
            <a:extLst>
              <a:ext uri="{FF2B5EF4-FFF2-40B4-BE49-F238E27FC236}">
                <a16:creationId xmlns:a16="http://schemas.microsoft.com/office/drawing/2014/main" id="{7A45D30B-853F-7003-3CE6-0EE732FE876F}"/>
              </a:ext>
            </a:extLst>
          </p:cNvPr>
          <p:cNvSpPr/>
          <p:nvPr/>
        </p:nvSpPr>
        <p:spPr>
          <a:xfrm rot="10800000">
            <a:off x="4694358" y="1180271"/>
            <a:ext cx="390617" cy="60368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9FD9CBA0-4D98-E403-8824-892C209F9384}"/>
              </a:ext>
            </a:extLst>
          </p:cNvPr>
          <p:cNvSpPr/>
          <p:nvPr/>
        </p:nvSpPr>
        <p:spPr>
          <a:xfrm>
            <a:off x="4113611" y="620978"/>
            <a:ext cx="1467035" cy="47939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ysClr val="windowText" lastClr="000000"/>
                </a:solidFill>
              </a:rPr>
              <a:t>Display 2D Heatmap</a:t>
            </a:r>
          </a:p>
        </p:txBody>
      </p:sp>
      <p:sp>
        <p:nvSpPr>
          <p:cNvPr id="56" name="Arrow: Down 55">
            <a:extLst>
              <a:ext uri="{FF2B5EF4-FFF2-40B4-BE49-F238E27FC236}">
                <a16:creationId xmlns:a16="http://schemas.microsoft.com/office/drawing/2014/main" id="{8871FA59-F5F5-C395-D747-60F9A24179C8}"/>
              </a:ext>
            </a:extLst>
          </p:cNvPr>
          <p:cNvSpPr/>
          <p:nvPr/>
        </p:nvSpPr>
        <p:spPr>
          <a:xfrm rot="16200000">
            <a:off x="5729719" y="544410"/>
            <a:ext cx="390617" cy="60368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3C953377-AFFC-F7C1-DBF5-79BE1727E78A}"/>
              </a:ext>
            </a:extLst>
          </p:cNvPr>
          <p:cNvSpPr/>
          <p:nvPr/>
        </p:nvSpPr>
        <p:spPr>
          <a:xfrm>
            <a:off x="6311576" y="606553"/>
            <a:ext cx="1467035" cy="47939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ysClr val="windowText" lastClr="000000"/>
                </a:solidFill>
              </a:rPr>
              <a:t>Cluster Data Points</a:t>
            </a:r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AA7F10E2-B01E-E6B9-26D7-3E66B6692A06}"/>
              </a:ext>
            </a:extLst>
          </p:cNvPr>
          <p:cNvSpPr/>
          <p:nvPr/>
        </p:nvSpPr>
        <p:spPr>
          <a:xfrm>
            <a:off x="6311205" y="1802819"/>
            <a:ext cx="1467035" cy="47939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ysClr val="windowText" lastClr="000000"/>
                </a:solidFill>
              </a:rPr>
              <a:t>Display 3D Cluster </a:t>
            </a:r>
          </a:p>
        </p:txBody>
      </p:sp>
      <p:sp>
        <p:nvSpPr>
          <p:cNvPr id="59" name="Arrow: Down 58">
            <a:extLst>
              <a:ext uri="{FF2B5EF4-FFF2-40B4-BE49-F238E27FC236}">
                <a16:creationId xmlns:a16="http://schemas.microsoft.com/office/drawing/2014/main" id="{5ECF38E2-B62F-A7D5-D81A-1D96AD8309CC}"/>
              </a:ext>
            </a:extLst>
          </p:cNvPr>
          <p:cNvSpPr/>
          <p:nvPr/>
        </p:nvSpPr>
        <p:spPr>
          <a:xfrm>
            <a:off x="6849415" y="1119238"/>
            <a:ext cx="390617" cy="60368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30BF724F-5536-01BB-DCD8-0E20F452D734}"/>
              </a:ext>
            </a:extLst>
          </p:cNvPr>
          <p:cNvSpPr/>
          <p:nvPr/>
        </p:nvSpPr>
        <p:spPr>
          <a:xfrm>
            <a:off x="6311205" y="3045694"/>
            <a:ext cx="1467035" cy="47939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ysClr val="windowText" lastClr="000000"/>
                </a:solidFill>
              </a:rPr>
              <a:t>Create Email Report</a:t>
            </a:r>
          </a:p>
        </p:txBody>
      </p:sp>
      <p:sp>
        <p:nvSpPr>
          <p:cNvPr id="65" name="Arrow: Down 64">
            <a:extLst>
              <a:ext uri="{FF2B5EF4-FFF2-40B4-BE49-F238E27FC236}">
                <a16:creationId xmlns:a16="http://schemas.microsoft.com/office/drawing/2014/main" id="{09677644-2A7A-35C5-2FFB-972627D9FA9B}"/>
              </a:ext>
            </a:extLst>
          </p:cNvPr>
          <p:cNvSpPr/>
          <p:nvPr/>
        </p:nvSpPr>
        <p:spPr>
          <a:xfrm>
            <a:off x="6849415" y="2362113"/>
            <a:ext cx="390617" cy="60368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80371145-F208-9BC4-4330-A6A7519FBE68}"/>
              </a:ext>
            </a:extLst>
          </p:cNvPr>
          <p:cNvSpPr txBox="1"/>
          <p:nvPr/>
        </p:nvSpPr>
        <p:spPr>
          <a:xfrm>
            <a:off x="242267" y="814753"/>
            <a:ext cx="687668" cy="563231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F</a:t>
            </a:r>
          </a:p>
          <a:p>
            <a:pPr algn="ctr"/>
            <a:r>
              <a:rPr lang="en-US" sz="4000" dirty="0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L</a:t>
            </a:r>
          </a:p>
          <a:p>
            <a:pPr algn="ctr"/>
            <a:r>
              <a:rPr lang="en-US" sz="4000" dirty="0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O</a:t>
            </a:r>
          </a:p>
          <a:p>
            <a:pPr algn="ctr"/>
            <a:r>
              <a:rPr lang="en-US" sz="4000" dirty="0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W</a:t>
            </a:r>
          </a:p>
          <a:p>
            <a:pPr algn="ctr"/>
            <a:r>
              <a:rPr lang="en-US" sz="4000" dirty="0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C</a:t>
            </a:r>
          </a:p>
          <a:p>
            <a:pPr algn="ctr"/>
            <a:r>
              <a:rPr lang="en-US" sz="4000" dirty="0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H</a:t>
            </a:r>
          </a:p>
          <a:p>
            <a:pPr algn="ctr"/>
            <a:r>
              <a:rPr lang="en-US" sz="4000" dirty="0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A</a:t>
            </a:r>
          </a:p>
          <a:p>
            <a:pPr algn="ctr"/>
            <a:r>
              <a:rPr lang="en-US" sz="4000" dirty="0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R</a:t>
            </a:r>
          </a:p>
          <a:p>
            <a:pPr algn="ctr"/>
            <a:r>
              <a:rPr lang="en-US" sz="4000" dirty="0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T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DE9A59E2-7C8C-302A-6539-573E83CE24BB}"/>
              </a:ext>
            </a:extLst>
          </p:cNvPr>
          <p:cNvSpPr/>
          <p:nvPr/>
        </p:nvSpPr>
        <p:spPr>
          <a:xfrm flipH="1">
            <a:off x="5888249" y="5312998"/>
            <a:ext cx="1467035" cy="47939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ysClr val="windowText" lastClr="000000"/>
                </a:solidFill>
              </a:rPr>
              <a:t>Email Report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DED39824-1F6A-ACAE-696B-B7572DA24269}"/>
              </a:ext>
            </a:extLst>
          </p:cNvPr>
          <p:cNvSpPr/>
          <p:nvPr/>
        </p:nvSpPr>
        <p:spPr>
          <a:xfrm flipH="1">
            <a:off x="7473806" y="5323987"/>
            <a:ext cx="1467035" cy="47939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ysClr val="windowText" lastClr="000000"/>
                </a:solidFill>
              </a:rPr>
              <a:t>Download CSV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644D1F5F-202E-F68B-4CA7-D35BE915A8CA}"/>
              </a:ext>
            </a:extLst>
          </p:cNvPr>
          <p:cNvSpPr/>
          <p:nvPr/>
        </p:nvSpPr>
        <p:spPr>
          <a:xfrm flipH="1">
            <a:off x="6537818" y="3615169"/>
            <a:ext cx="1798450" cy="683581"/>
          </a:xfrm>
          <a:custGeom>
            <a:avLst/>
            <a:gdLst>
              <a:gd name="connsiteX0" fmla="*/ 750180 w 1798450"/>
              <a:gd name="connsiteY0" fmla="*/ 0 h 683581"/>
              <a:gd name="connsiteX1" fmla="*/ 911448 w 1798450"/>
              <a:gd name="connsiteY1" fmla="*/ 0 h 683581"/>
              <a:gd name="connsiteX2" fmla="*/ 911448 w 1798450"/>
              <a:gd name="connsiteY2" fmla="*/ 204187 h 683581"/>
              <a:gd name="connsiteX3" fmla="*/ 1738526 w 1798450"/>
              <a:gd name="connsiteY3" fmla="*/ 204187 h 683581"/>
              <a:gd name="connsiteX4" fmla="*/ 1738526 w 1798450"/>
              <a:gd name="connsiteY4" fmla="*/ 563732 h 683581"/>
              <a:gd name="connsiteX5" fmla="*/ 1798450 w 1798450"/>
              <a:gd name="connsiteY5" fmla="*/ 563732 h 683581"/>
              <a:gd name="connsiteX6" fmla="*/ 1678602 w 1798450"/>
              <a:gd name="connsiteY6" fmla="*/ 683581 h 683581"/>
              <a:gd name="connsiteX7" fmla="*/ 1558753 w 1798450"/>
              <a:gd name="connsiteY7" fmla="*/ 563732 h 683581"/>
              <a:gd name="connsiteX8" fmla="*/ 1618677 w 1798450"/>
              <a:gd name="connsiteY8" fmla="*/ 563732 h 683581"/>
              <a:gd name="connsiteX9" fmla="*/ 1618677 w 1798450"/>
              <a:gd name="connsiteY9" fmla="*/ 324035 h 683581"/>
              <a:gd name="connsiteX10" fmla="*/ 911448 w 1798450"/>
              <a:gd name="connsiteY10" fmla="*/ 324035 h 683581"/>
              <a:gd name="connsiteX11" fmla="*/ 911448 w 1798450"/>
              <a:gd name="connsiteY11" fmla="*/ 326314 h 683581"/>
              <a:gd name="connsiteX12" fmla="*/ 750180 w 1798450"/>
              <a:gd name="connsiteY12" fmla="*/ 326314 h 683581"/>
              <a:gd name="connsiteX13" fmla="*/ 750180 w 1798450"/>
              <a:gd name="connsiteY13" fmla="*/ 324035 h 683581"/>
              <a:gd name="connsiteX14" fmla="*/ 179773 w 1798450"/>
              <a:gd name="connsiteY14" fmla="*/ 324035 h 683581"/>
              <a:gd name="connsiteX15" fmla="*/ 179773 w 1798450"/>
              <a:gd name="connsiteY15" fmla="*/ 563732 h 683581"/>
              <a:gd name="connsiteX16" fmla="*/ 239697 w 1798450"/>
              <a:gd name="connsiteY16" fmla="*/ 563732 h 683581"/>
              <a:gd name="connsiteX17" fmla="*/ 119848 w 1798450"/>
              <a:gd name="connsiteY17" fmla="*/ 683581 h 683581"/>
              <a:gd name="connsiteX18" fmla="*/ 0 w 1798450"/>
              <a:gd name="connsiteY18" fmla="*/ 563732 h 683581"/>
              <a:gd name="connsiteX19" fmla="*/ 59924 w 1798450"/>
              <a:gd name="connsiteY19" fmla="*/ 563732 h 683581"/>
              <a:gd name="connsiteX20" fmla="*/ 59924 w 1798450"/>
              <a:gd name="connsiteY20" fmla="*/ 204187 h 683581"/>
              <a:gd name="connsiteX21" fmla="*/ 750180 w 1798450"/>
              <a:gd name="connsiteY21" fmla="*/ 204187 h 683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798450" h="683581">
                <a:moveTo>
                  <a:pt x="750180" y="0"/>
                </a:moveTo>
                <a:lnTo>
                  <a:pt x="911448" y="0"/>
                </a:lnTo>
                <a:lnTo>
                  <a:pt x="911448" y="204187"/>
                </a:lnTo>
                <a:lnTo>
                  <a:pt x="1738526" y="204187"/>
                </a:lnTo>
                <a:lnTo>
                  <a:pt x="1738526" y="563732"/>
                </a:lnTo>
                <a:lnTo>
                  <a:pt x="1798450" y="563732"/>
                </a:lnTo>
                <a:lnTo>
                  <a:pt x="1678602" y="683581"/>
                </a:lnTo>
                <a:lnTo>
                  <a:pt x="1558753" y="563732"/>
                </a:lnTo>
                <a:lnTo>
                  <a:pt x="1618677" y="563732"/>
                </a:lnTo>
                <a:lnTo>
                  <a:pt x="1618677" y="324035"/>
                </a:lnTo>
                <a:lnTo>
                  <a:pt x="911448" y="324035"/>
                </a:lnTo>
                <a:lnTo>
                  <a:pt x="911448" y="326314"/>
                </a:lnTo>
                <a:lnTo>
                  <a:pt x="750180" y="326314"/>
                </a:lnTo>
                <a:lnTo>
                  <a:pt x="750180" y="324035"/>
                </a:lnTo>
                <a:lnTo>
                  <a:pt x="179773" y="324035"/>
                </a:lnTo>
                <a:lnTo>
                  <a:pt x="179773" y="563732"/>
                </a:lnTo>
                <a:lnTo>
                  <a:pt x="239697" y="563732"/>
                </a:lnTo>
                <a:lnTo>
                  <a:pt x="119848" y="683581"/>
                </a:lnTo>
                <a:lnTo>
                  <a:pt x="0" y="563732"/>
                </a:lnTo>
                <a:lnTo>
                  <a:pt x="59924" y="563732"/>
                </a:lnTo>
                <a:lnTo>
                  <a:pt x="59924" y="204187"/>
                </a:lnTo>
                <a:lnTo>
                  <a:pt x="750180" y="204187"/>
                </a:lnTo>
                <a:close/>
              </a:path>
            </a:pathLst>
          </a:cu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Flowchart: Decision 14">
            <a:extLst>
              <a:ext uri="{FF2B5EF4-FFF2-40B4-BE49-F238E27FC236}">
                <a16:creationId xmlns:a16="http://schemas.microsoft.com/office/drawing/2014/main" id="{944E4186-B503-1DD1-6B46-DFD7FA901192}"/>
              </a:ext>
            </a:extLst>
          </p:cNvPr>
          <p:cNvSpPr/>
          <p:nvPr/>
        </p:nvSpPr>
        <p:spPr>
          <a:xfrm flipH="1">
            <a:off x="5882615" y="4378247"/>
            <a:ext cx="1534319" cy="691190"/>
          </a:xfrm>
          <a:prstGeom prst="flowChartDecision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ysClr val="windowText" lastClr="000000"/>
                </a:solidFill>
              </a:rPr>
              <a:t>If email</a:t>
            </a:r>
          </a:p>
        </p:txBody>
      </p:sp>
      <p:sp>
        <p:nvSpPr>
          <p:cNvPr id="16" name="Flowchart: Decision 15">
            <a:extLst>
              <a:ext uri="{FF2B5EF4-FFF2-40B4-BE49-F238E27FC236}">
                <a16:creationId xmlns:a16="http://schemas.microsoft.com/office/drawing/2014/main" id="{1E371908-C2FD-4D84-55E3-2A705552CD0B}"/>
              </a:ext>
            </a:extLst>
          </p:cNvPr>
          <p:cNvSpPr/>
          <p:nvPr/>
        </p:nvSpPr>
        <p:spPr>
          <a:xfrm flipH="1">
            <a:off x="7473806" y="4339630"/>
            <a:ext cx="1534319" cy="691190"/>
          </a:xfrm>
          <a:prstGeom prst="flowChartDecision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ysClr val="windowText" lastClr="000000"/>
                </a:solidFill>
              </a:rPr>
              <a:t>If download</a:t>
            </a:r>
          </a:p>
        </p:txBody>
      </p:sp>
      <p:sp>
        <p:nvSpPr>
          <p:cNvPr id="17" name="Arrow: Down 16">
            <a:extLst>
              <a:ext uri="{FF2B5EF4-FFF2-40B4-BE49-F238E27FC236}">
                <a16:creationId xmlns:a16="http://schemas.microsoft.com/office/drawing/2014/main" id="{523F974E-3460-5289-50B6-3EEF8CEEDC09}"/>
              </a:ext>
            </a:extLst>
          </p:cNvPr>
          <p:cNvSpPr/>
          <p:nvPr/>
        </p:nvSpPr>
        <p:spPr>
          <a:xfrm flipH="1">
            <a:off x="6537818" y="5128104"/>
            <a:ext cx="233639" cy="153189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Down 17">
            <a:extLst>
              <a:ext uri="{FF2B5EF4-FFF2-40B4-BE49-F238E27FC236}">
                <a16:creationId xmlns:a16="http://schemas.microsoft.com/office/drawing/2014/main" id="{ECEEC0D5-9940-8430-C06E-2D87EE636362}"/>
              </a:ext>
            </a:extLst>
          </p:cNvPr>
          <p:cNvSpPr/>
          <p:nvPr/>
        </p:nvSpPr>
        <p:spPr>
          <a:xfrm flipH="1">
            <a:off x="8124145" y="5102837"/>
            <a:ext cx="233639" cy="175677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160154ED-EFD8-41B2-793E-2165F7E01ADA}"/>
              </a:ext>
            </a:extLst>
          </p:cNvPr>
          <p:cNvSpPr/>
          <p:nvPr/>
        </p:nvSpPr>
        <p:spPr>
          <a:xfrm rot="16200000" flipH="1">
            <a:off x="8012014" y="4433499"/>
            <a:ext cx="390617" cy="3364489"/>
          </a:xfrm>
          <a:custGeom>
            <a:avLst/>
            <a:gdLst>
              <a:gd name="connsiteX0" fmla="*/ 0 w 390617"/>
              <a:gd name="connsiteY0" fmla="*/ 3169181 h 3364489"/>
              <a:gd name="connsiteX1" fmla="*/ 97654 w 390617"/>
              <a:gd name="connsiteY1" fmla="*/ 3169181 h 3364489"/>
              <a:gd name="connsiteX2" fmla="*/ 97654 w 390617"/>
              <a:gd name="connsiteY2" fmla="*/ 1798451 h 3364489"/>
              <a:gd name="connsiteX3" fmla="*/ 37810 w 390617"/>
              <a:gd name="connsiteY3" fmla="*/ 1798451 h 3364489"/>
              <a:gd name="connsiteX4" fmla="*/ 37810 w 390617"/>
              <a:gd name="connsiteY4" fmla="*/ 1673892 h 3364489"/>
              <a:gd name="connsiteX5" fmla="*/ 97654 w 390617"/>
              <a:gd name="connsiteY5" fmla="*/ 1673892 h 3364489"/>
              <a:gd name="connsiteX6" fmla="*/ 97654 w 390617"/>
              <a:gd name="connsiteY6" fmla="*/ 174540 h 3364489"/>
              <a:gd name="connsiteX7" fmla="*/ 38787 w 390617"/>
              <a:gd name="connsiteY7" fmla="*/ 174540 h 3364489"/>
              <a:gd name="connsiteX8" fmla="*/ 38787 w 390617"/>
              <a:gd name="connsiteY8" fmla="*/ 0 h 3364489"/>
              <a:gd name="connsiteX9" fmla="*/ 302280 w 390617"/>
              <a:gd name="connsiteY9" fmla="*/ 0 h 3364489"/>
              <a:gd name="connsiteX10" fmla="*/ 302280 w 390617"/>
              <a:gd name="connsiteY10" fmla="*/ 174540 h 3364489"/>
              <a:gd name="connsiteX11" fmla="*/ 292963 w 390617"/>
              <a:gd name="connsiteY11" fmla="*/ 174540 h 3364489"/>
              <a:gd name="connsiteX12" fmla="*/ 292963 w 390617"/>
              <a:gd name="connsiteY12" fmla="*/ 3169181 h 3364489"/>
              <a:gd name="connsiteX13" fmla="*/ 390617 w 390617"/>
              <a:gd name="connsiteY13" fmla="*/ 3169181 h 3364489"/>
              <a:gd name="connsiteX14" fmla="*/ 195309 w 390617"/>
              <a:gd name="connsiteY14" fmla="*/ 3364489 h 3364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90617" h="3364489">
                <a:moveTo>
                  <a:pt x="0" y="3169181"/>
                </a:moveTo>
                <a:lnTo>
                  <a:pt x="97654" y="3169181"/>
                </a:lnTo>
                <a:lnTo>
                  <a:pt x="97654" y="1798451"/>
                </a:lnTo>
                <a:lnTo>
                  <a:pt x="37810" y="1798451"/>
                </a:lnTo>
                <a:lnTo>
                  <a:pt x="37810" y="1673892"/>
                </a:lnTo>
                <a:lnTo>
                  <a:pt x="97654" y="1673892"/>
                </a:lnTo>
                <a:lnTo>
                  <a:pt x="97654" y="174540"/>
                </a:lnTo>
                <a:lnTo>
                  <a:pt x="38787" y="174540"/>
                </a:lnTo>
                <a:lnTo>
                  <a:pt x="38787" y="0"/>
                </a:lnTo>
                <a:lnTo>
                  <a:pt x="302280" y="0"/>
                </a:lnTo>
                <a:lnTo>
                  <a:pt x="302280" y="174540"/>
                </a:lnTo>
                <a:lnTo>
                  <a:pt x="292963" y="174540"/>
                </a:lnTo>
                <a:lnTo>
                  <a:pt x="292963" y="3169181"/>
                </a:lnTo>
                <a:lnTo>
                  <a:pt x="390617" y="3169181"/>
                </a:lnTo>
                <a:lnTo>
                  <a:pt x="195309" y="3364489"/>
                </a:lnTo>
                <a:close/>
              </a:path>
            </a:pathLst>
          </a:cu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46CD68DA-2367-1106-EFA1-30789B4ECBFB}"/>
              </a:ext>
            </a:extLst>
          </p:cNvPr>
          <p:cNvSpPr/>
          <p:nvPr/>
        </p:nvSpPr>
        <p:spPr>
          <a:xfrm>
            <a:off x="10029103" y="5880496"/>
            <a:ext cx="1189608" cy="47939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41664029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2E468DC9-F7EA-4DDD-A3C6-7FED01F0AB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1672143"/>
            <a:ext cx="6019802" cy="3513714"/>
          </a:xfrm>
        </p:spPr>
        <p:txBody>
          <a:bodyPr/>
          <a:lstStyle/>
          <a:p>
            <a:r>
              <a:rPr lang="en-US" noProof="0" dirty="0"/>
              <a:t>Who Am </a:t>
            </a:r>
            <a:r>
              <a:rPr lang="en-US" dirty="0"/>
              <a:t>I?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E1840D15-B3C7-4446-9131-8F222F601B1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94575" y="3007594"/>
            <a:ext cx="4850550" cy="1731145"/>
          </a:xfrm>
        </p:spPr>
        <p:txBody>
          <a:bodyPr>
            <a:normAutofit/>
          </a:bodyPr>
          <a:lstStyle/>
          <a:p>
            <a:r>
              <a:rPr lang="en-US" dirty="0"/>
              <a:t>I am Firas Hilman, a Singapore Polytechnic Intern studying electrical and mechanical engineering as well as business. Being part of the semiconductor has been a keen interest, and it was an honor being an intern at a leading player in the industry, Micron.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774A57-DC9F-44C5-B707-3B57BDBE4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EEE4969-3CB4-6B11-5962-EBFD8F32A390}"/>
              </a:ext>
            </a:extLst>
          </p:cNvPr>
          <p:cNvSpPr/>
          <p:nvPr/>
        </p:nvSpPr>
        <p:spPr>
          <a:xfrm>
            <a:off x="6172202" y="798991"/>
            <a:ext cx="5779363" cy="504251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685D3F9-2C44-6089-004D-F83A8CA870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774"/>
          <a:stretch/>
        </p:blipFill>
        <p:spPr bwMode="auto">
          <a:xfrm>
            <a:off x="9755071" y="1148088"/>
            <a:ext cx="2183906" cy="4693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BC07C35-877E-3297-DEB5-246A750E58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776" b="47406"/>
          <a:stretch/>
        </p:blipFill>
        <p:spPr bwMode="auto">
          <a:xfrm>
            <a:off x="7786459" y="861136"/>
            <a:ext cx="3250065" cy="4980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F57AFE24-A62A-D77B-2041-090CFFF375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19" t="-1" b="362"/>
          <a:stretch/>
        </p:blipFill>
        <p:spPr bwMode="auto">
          <a:xfrm>
            <a:off x="6172202" y="2178396"/>
            <a:ext cx="2540924" cy="3663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377105"/>
      </p:ext>
    </p:extLst>
  </p:cSld>
  <p:clrMapOvr>
    <a:masterClrMapping/>
  </p:clrMapOvr>
  <p:transition spd="slow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336921-264F-2D7F-F8C2-1B23162EC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98807" y="6086675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t>20</a:t>
            </a:fld>
            <a:endParaRPr lang="en-US" dirty="0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3650DEC5-7377-81CA-F362-4C5AC7E961CD}"/>
              </a:ext>
            </a:extLst>
          </p:cNvPr>
          <p:cNvSpPr/>
          <p:nvPr/>
        </p:nvSpPr>
        <p:spPr>
          <a:xfrm>
            <a:off x="788242" y="1752238"/>
            <a:ext cx="1467035" cy="47939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ysClr val="windowText" lastClr="000000"/>
                </a:solidFill>
              </a:rPr>
              <a:t>Open image folder (start)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F6DEB3FB-AD79-3191-E2B7-E8E9288C82F4}"/>
              </a:ext>
            </a:extLst>
          </p:cNvPr>
          <p:cNvSpPr/>
          <p:nvPr/>
        </p:nvSpPr>
        <p:spPr>
          <a:xfrm>
            <a:off x="926959" y="509363"/>
            <a:ext cx="1189608" cy="47939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START</a:t>
            </a:r>
          </a:p>
        </p:txBody>
      </p:sp>
      <p:sp>
        <p:nvSpPr>
          <p:cNvPr id="31" name="Arrow: Down 30">
            <a:extLst>
              <a:ext uri="{FF2B5EF4-FFF2-40B4-BE49-F238E27FC236}">
                <a16:creationId xmlns:a16="http://schemas.microsoft.com/office/drawing/2014/main" id="{5EC786B2-D22E-D88B-48FC-3ED00411A316}"/>
              </a:ext>
            </a:extLst>
          </p:cNvPr>
          <p:cNvSpPr/>
          <p:nvPr/>
        </p:nvSpPr>
        <p:spPr>
          <a:xfrm>
            <a:off x="1326452" y="1068657"/>
            <a:ext cx="390617" cy="60368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DA06552F-E4C7-FB2C-11FC-22745C671E26}"/>
              </a:ext>
            </a:extLst>
          </p:cNvPr>
          <p:cNvSpPr/>
          <p:nvPr/>
        </p:nvSpPr>
        <p:spPr>
          <a:xfrm>
            <a:off x="156530" y="3014528"/>
            <a:ext cx="1467035" cy="47939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ysClr val="windowText" lastClr="000000"/>
                </a:solidFill>
              </a:rPr>
              <a:t>Get file quantity</a:t>
            </a:r>
          </a:p>
        </p:txBody>
      </p:sp>
      <p:sp>
        <p:nvSpPr>
          <p:cNvPr id="56" name="Arrow: Down 55">
            <a:extLst>
              <a:ext uri="{FF2B5EF4-FFF2-40B4-BE49-F238E27FC236}">
                <a16:creationId xmlns:a16="http://schemas.microsoft.com/office/drawing/2014/main" id="{8871FA59-F5F5-C395-D747-60F9A24179C8}"/>
              </a:ext>
            </a:extLst>
          </p:cNvPr>
          <p:cNvSpPr/>
          <p:nvPr/>
        </p:nvSpPr>
        <p:spPr>
          <a:xfrm rot="10800000">
            <a:off x="3166459" y="1000156"/>
            <a:ext cx="390617" cy="60368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Arrow: Down 58">
            <a:extLst>
              <a:ext uri="{FF2B5EF4-FFF2-40B4-BE49-F238E27FC236}">
                <a16:creationId xmlns:a16="http://schemas.microsoft.com/office/drawing/2014/main" id="{5ECF38E2-B62F-A7D5-D81A-1D96AD8309CC}"/>
              </a:ext>
            </a:extLst>
          </p:cNvPr>
          <p:cNvSpPr/>
          <p:nvPr/>
        </p:nvSpPr>
        <p:spPr>
          <a:xfrm rot="16200000">
            <a:off x="3337898" y="5729002"/>
            <a:ext cx="390617" cy="296102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Freeform: Shape 146">
            <a:extLst>
              <a:ext uri="{FF2B5EF4-FFF2-40B4-BE49-F238E27FC236}">
                <a16:creationId xmlns:a16="http://schemas.microsoft.com/office/drawing/2014/main" id="{1A7AB844-2771-48F2-1270-6F748E2B9901}"/>
              </a:ext>
            </a:extLst>
          </p:cNvPr>
          <p:cNvSpPr/>
          <p:nvPr/>
        </p:nvSpPr>
        <p:spPr>
          <a:xfrm rot="10800000">
            <a:off x="724978" y="2269363"/>
            <a:ext cx="1925706" cy="683581"/>
          </a:xfrm>
          <a:custGeom>
            <a:avLst/>
            <a:gdLst>
              <a:gd name="connsiteX0" fmla="*/ 1175526 w 1925706"/>
              <a:gd name="connsiteY0" fmla="*/ 683581 h 683581"/>
              <a:gd name="connsiteX1" fmla="*/ 1014258 w 1925706"/>
              <a:gd name="connsiteY1" fmla="*/ 683581 h 683581"/>
              <a:gd name="connsiteX2" fmla="*/ 1014258 w 1925706"/>
              <a:gd name="connsiteY2" fmla="*/ 479394 h 683581"/>
              <a:gd name="connsiteX3" fmla="*/ 59924 w 1925706"/>
              <a:gd name="connsiteY3" fmla="*/ 479394 h 683581"/>
              <a:gd name="connsiteX4" fmla="*/ 59924 w 1925706"/>
              <a:gd name="connsiteY4" fmla="*/ 119849 h 683581"/>
              <a:gd name="connsiteX5" fmla="*/ 0 w 1925706"/>
              <a:gd name="connsiteY5" fmla="*/ 119849 h 683581"/>
              <a:gd name="connsiteX6" fmla="*/ 119848 w 1925706"/>
              <a:gd name="connsiteY6" fmla="*/ 0 h 683581"/>
              <a:gd name="connsiteX7" fmla="*/ 239697 w 1925706"/>
              <a:gd name="connsiteY7" fmla="*/ 119849 h 683581"/>
              <a:gd name="connsiteX8" fmla="*/ 179773 w 1925706"/>
              <a:gd name="connsiteY8" fmla="*/ 119849 h 683581"/>
              <a:gd name="connsiteX9" fmla="*/ 179773 w 1925706"/>
              <a:gd name="connsiteY9" fmla="*/ 359546 h 683581"/>
              <a:gd name="connsiteX10" fmla="*/ 1014258 w 1925706"/>
              <a:gd name="connsiteY10" fmla="*/ 359546 h 683581"/>
              <a:gd name="connsiteX11" fmla="*/ 1014258 w 1925706"/>
              <a:gd name="connsiteY11" fmla="*/ 357267 h 683581"/>
              <a:gd name="connsiteX12" fmla="*/ 1175526 w 1925706"/>
              <a:gd name="connsiteY12" fmla="*/ 357267 h 683581"/>
              <a:gd name="connsiteX13" fmla="*/ 1175526 w 1925706"/>
              <a:gd name="connsiteY13" fmla="*/ 359546 h 683581"/>
              <a:gd name="connsiteX14" fmla="*/ 1745933 w 1925706"/>
              <a:gd name="connsiteY14" fmla="*/ 359546 h 683581"/>
              <a:gd name="connsiteX15" fmla="*/ 1745933 w 1925706"/>
              <a:gd name="connsiteY15" fmla="*/ 119849 h 683581"/>
              <a:gd name="connsiteX16" fmla="*/ 1686009 w 1925706"/>
              <a:gd name="connsiteY16" fmla="*/ 119849 h 683581"/>
              <a:gd name="connsiteX17" fmla="*/ 1805858 w 1925706"/>
              <a:gd name="connsiteY17" fmla="*/ 0 h 683581"/>
              <a:gd name="connsiteX18" fmla="*/ 1925706 w 1925706"/>
              <a:gd name="connsiteY18" fmla="*/ 119849 h 683581"/>
              <a:gd name="connsiteX19" fmla="*/ 1865782 w 1925706"/>
              <a:gd name="connsiteY19" fmla="*/ 119849 h 683581"/>
              <a:gd name="connsiteX20" fmla="*/ 1865782 w 1925706"/>
              <a:gd name="connsiteY20" fmla="*/ 479394 h 683581"/>
              <a:gd name="connsiteX21" fmla="*/ 1175526 w 1925706"/>
              <a:gd name="connsiteY21" fmla="*/ 479394 h 683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925706" h="683581">
                <a:moveTo>
                  <a:pt x="1175526" y="683581"/>
                </a:moveTo>
                <a:lnTo>
                  <a:pt x="1014258" y="683581"/>
                </a:lnTo>
                <a:lnTo>
                  <a:pt x="1014258" y="479394"/>
                </a:lnTo>
                <a:lnTo>
                  <a:pt x="59924" y="479394"/>
                </a:lnTo>
                <a:lnTo>
                  <a:pt x="59924" y="119849"/>
                </a:lnTo>
                <a:lnTo>
                  <a:pt x="0" y="119849"/>
                </a:lnTo>
                <a:lnTo>
                  <a:pt x="119848" y="0"/>
                </a:lnTo>
                <a:lnTo>
                  <a:pt x="239697" y="119849"/>
                </a:lnTo>
                <a:lnTo>
                  <a:pt x="179773" y="119849"/>
                </a:lnTo>
                <a:lnTo>
                  <a:pt x="179773" y="359546"/>
                </a:lnTo>
                <a:lnTo>
                  <a:pt x="1014258" y="359546"/>
                </a:lnTo>
                <a:lnTo>
                  <a:pt x="1014258" y="357267"/>
                </a:lnTo>
                <a:lnTo>
                  <a:pt x="1175526" y="357267"/>
                </a:lnTo>
                <a:lnTo>
                  <a:pt x="1175526" y="359546"/>
                </a:lnTo>
                <a:lnTo>
                  <a:pt x="1745933" y="359546"/>
                </a:lnTo>
                <a:lnTo>
                  <a:pt x="1745933" y="119849"/>
                </a:lnTo>
                <a:lnTo>
                  <a:pt x="1686009" y="119849"/>
                </a:lnTo>
                <a:lnTo>
                  <a:pt x="1805858" y="0"/>
                </a:lnTo>
                <a:lnTo>
                  <a:pt x="1925706" y="119849"/>
                </a:lnTo>
                <a:lnTo>
                  <a:pt x="1865782" y="119849"/>
                </a:lnTo>
                <a:lnTo>
                  <a:pt x="1865782" y="479394"/>
                </a:lnTo>
                <a:lnTo>
                  <a:pt x="1175526" y="479394"/>
                </a:lnTo>
                <a:close/>
              </a:path>
            </a:pathLst>
          </a:cu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Flowchart: Decision 6">
            <a:extLst>
              <a:ext uri="{FF2B5EF4-FFF2-40B4-BE49-F238E27FC236}">
                <a16:creationId xmlns:a16="http://schemas.microsoft.com/office/drawing/2014/main" id="{42BD4DFC-17D9-3338-1940-DBA576CEDD33}"/>
              </a:ext>
            </a:extLst>
          </p:cNvPr>
          <p:cNvSpPr/>
          <p:nvPr/>
        </p:nvSpPr>
        <p:spPr>
          <a:xfrm>
            <a:off x="1717069" y="3032844"/>
            <a:ext cx="1646443" cy="603681"/>
          </a:xfrm>
          <a:prstGeom prst="flowChartDecision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ysClr val="windowText" lastClr="000000"/>
                </a:solidFill>
              </a:rPr>
              <a:t>For images:</a:t>
            </a:r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D1C5D329-E1BB-0CF3-5419-24B43D564A74}"/>
              </a:ext>
            </a:extLst>
          </p:cNvPr>
          <p:cNvSpPr/>
          <p:nvPr/>
        </p:nvSpPr>
        <p:spPr>
          <a:xfrm>
            <a:off x="2344047" y="3773140"/>
            <a:ext cx="390617" cy="60368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lowchart: Decision 9">
            <a:extLst>
              <a:ext uri="{FF2B5EF4-FFF2-40B4-BE49-F238E27FC236}">
                <a16:creationId xmlns:a16="http://schemas.microsoft.com/office/drawing/2014/main" id="{1C610802-80DB-D29E-71B3-0CBA00BF338F}"/>
              </a:ext>
            </a:extLst>
          </p:cNvPr>
          <p:cNvSpPr/>
          <p:nvPr/>
        </p:nvSpPr>
        <p:spPr>
          <a:xfrm>
            <a:off x="1738712" y="4454949"/>
            <a:ext cx="1646443" cy="603681"/>
          </a:xfrm>
          <a:prstGeom prst="flowChartDecision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ysClr val="windowText" lastClr="000000"/>
                </a:solidFill>
              </a:rPr>
              <a:t>If jpg or </a:t>
            </a:r>
            <a:r>
              <a:rPr lang="en-US" sz="1400" dirty="0" err="1">
                <a:solidFill>
                  <a:sysClr val="windowText" lastClr="000000"/>
                </a:solidFill>
              </a:rPr>
              <a:t>png</a:t>
            </a:r>
            <a:endParaRPr lang="en-US" sz="1400" dirty="0">
              <a:solidFill>
                <a:sysClr val="windowText" lastClr="000000"/>
              </a:solidFill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80F42F76-D520-C6CC-B92A-11FEC0BCFAC8}"/>
              </a:ext>
            </a:extLst>
          </p:cNvPr>
          <p:cNvSpPr/>
          <p:nvPr/>
        </p:nvSpPr>
        <p:spPr>
          <a:xfrm>
            <a:off x="1828415" y="5637357"/>
            <a:ext cx="1467035" cy="47939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ysClr val="windowText" lastClr="000000"/>
                </a:solidFill>
              </a:rPr>
              <a:t>Crop Image</a:t>
            </a:r>
          </a:p>
        </p:txBody>
      </p:sp>
      <p:sp>
        <p:nvSpPr>
          <p:cNvPr id="14" name="Arrow: Bent-Up 13">
            <a:extLst>
              <a:ext uri="{FF2B5EF4-FFF2-40B4-BE49-F238E27FC236}">
                <a16:creationId xmlns:a16="http://schemas.microsoft.com/office/drawing/2014/main" id="{D552E862-50BC-060B-D219-69CBD8E6048E}"/>
              </a:ext>
            </a:extLst>
          </p:cNvPr>
          <p:cNvSpPr/>
          <p:nvPr/>
        </p:nvSpPr>
        <p:spPr>
          <a:xfrm flipH="1">
            <a:off x="638979" y="4328143"/>
            <a:ext cx="911450" cy="479394"/>
          </a:xfrm>
          <a:prstGeom prst="bent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86DDB7A-1A08-2A24-0034-3868EBACA781}"/>
              </a:ext>
            </a:extLst>
          </p:cNvPr>
          <p:cNvSpPr/>
          <p:nvPr/>
        </p:nvSpPr>
        <p:spPr>
          <a:xfrm>
            <a:off x="156530" y="3751499"/>
            <a:ext cx="1189608" cy="47939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END</a:t>
            </a:r>
          </a:p>
        </p:txBody>
      </p:sp>
      <p:sp>
        <p:nvSpPr>
          <p:cNvPr id="16" name="Arrow: Down 15">
            <a:extLst>
              <a:ext uri="{FF2B5EF4-FFF2-40B4-BE49-F238E27FC236}">
                <a16:creationId xmlns:a16="http://schemas.microsoft.com/office/drawing/2014/main" id="{6E23B649-73E8-73CB-F89A-FB342A47589B}"/>
              </a:ext>
            </a:extLst>
          </p:cNvPr>
          <p:cNvSpPr/>
          <p:nvPr/>
        </p:nvSpPr>
        <p:spPr>
          <a:xfrm>
            <a:off x="2366623" y="5108296"/>
            <a:ext cx="390617" cy="47939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A534766B-7F05-A177-8410-20F74953D530}"/>
              </a:ext>
            </a:extLst>
          </p:cNvPr>
          <p:cNvSpPr/>
          <p:nvPr/>
        </p:nvSpPr>
        <p:spPr>
          <a:xfrm>
            <a:off x="3732403" y="5619892"/>
            <a:ext cx="1467035" cy="47939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ysClr val="windowText" lastClr="000000"/>
                </a:solidFill>
              </a:rPr>
              <a:t>Convert to GRAY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4D7A5F8D-013A-1BF7-958E-C0227A2E272B}"/>
              </a:ext>
            </a:extLst>
          </p:cNvPr>
          <p:cNvSpPr/>
          <p:nvPr/>
        </p:nvSpPr>
        <p:spPr>
          <a:xfrm>
            <a:off x="3650845" y="4499628"/>
            <a:ext cx="1467035" cy="47939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ysClr val="windowText" lastClr="000000"/>
                </a:solidFill>
              </a:rPr>
              <a:t>Convert to NumPy</a:t>
            </a:r>
          </a:p>
        </p:txBody>
      </p:sp>
      <p:sp>
        <p:nvSpPr>
          <p:cNvPr id="19" name="Arrow: Down 18">
            <a:extLst>
              <a:ext uri="{FF2B5EF4-FFF2-40B4-BE49-F238E27FC236}">
                <a16:creationId xmlns:a16="http://schemas.microsoft.com/office/drawing/2014/main" id="{BEF88E9B-CF87-7237-660A-4C801129BB1C}"/>
              </a:ext>
            </a:extLst>
          </p:cNvPr>
          <p:cNvSpPr/>
          <p:nvPr/>
        </p:nvSpPr>
        <p:spPr>
          <a:xfrm rot="10800000">
            <a:off x="4270611" y="5090832"/>
            <a:ext cx="390617" cy="47939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Freeform: Shape 147">
            <a:extLst>
              <a:ext uri="{FF2B5EF4-FFF2-40B4-BE49-F238E27FC236}">
                <a16:creationId xmlns:a16="http://schemas.microsoft.com/office/drawing/2014/main" id="{1CB7409D-07AB-E68E-3F44-85636852BC64}"/>
              </a:ext>
            </a:extLst>
          </p:cNvPr>
          <p:cNvSpPr/>
          <p:nvPr/>
        </p:nvSpPr>
        <p:spPr>
          <a:xfrm flipH="1">
            <a:off x="3988836" y="3098988"/>
            <a:ext cx="1388526" cy="1345316"/>
          </a:xfrm>
          <a:custGeom>
            <a:avLst/>
            <a:gdLst>
              <a:gd name="connsiteX0" fmla="*/ 149416 w 1388526"/>
              <a:gd name="connsiteY0" fmla="*/ 0 h 1345316"/>
              <a:gd name="connsiteX1" fmla="*/ 0 w 1388526"/>
              <a:gd name="connsiteY1" fmla="*/ 149416 h 1345316"/>
              <a:gd name="connsiteX2" fmla="*/ 88024 w 1388526"/>
              <a:gd name="connsiteY2" fmla="*/ 149416 h 1345316"/>
              <a:gd name="connsiteX3" fmla="*/ 88024 w 1388526"/>
              <a:gd name="connsiteY3" fmla="*/ 1126254 h 1345316"/>
              <a:gd name="connsiteX4" fmla="*/ 477078 w 1388526"/>
              <a:gd name="connsiteY4" fmla="*/ 1126254 h 1345316"/>
              <a:gd name="connsiteX5" fmla="*/ 597665 w 1388526"/>
              <a:gd name="connsiteY5" fmla="*/ 1126254 h 1345316"/>
              <a:gd name="connsiteX6" fmla="*/ 744308 w 1388526"/>
              <a:gd name="connsiteY6" fmla="*/ 1126254 h 1345316"/>
              <a:gd name="connsiteX7" fmla="*/ 744308 w 1388526"/>
              <a:gd name="connsiteY7" fmla="*/ 1345316 h 1345316"/>
              <a:gd name="connsiteX8" fmla="*/ 905576 w 1388526"/>
              <a:gd name="connsiteY8" fmla="*/ 1345316 h 1345316"/>
              <a:gd name="connsiteX9" fmla="*/ 905576 w 1388526"/>
              <a:gd name="connsiteY9" fmla="*/ 1126254 h 1345316"/>
              <a:gd name="connsiteX10" fmla="*/ 1328602 w 1388526"/>
              <a:gd name="connsiteY10" fmla="*/ 1126254 h 1345316"/>
              <a:gd name="connsiteX11" fmla="*/ 1328602 w 1388526"/>
              <a:gd name="connsiteY11" fmla="*/ 766709 h 1345316"/>
              <a:gd name="connsiteX12" fmla="*/ 1388526 w 1388526"/>
              <a:gd name="connsiteY12" fmla="*/ 766709 h 1345316"/>
              <a:gd name="connsiteX13" fmla="*/ 1268678 w 1388526"/>
              <a:gd name="connsiteY13" fmla="*/ 646860 h 1345316"/>
              <a:gd name="connsiteX14" fmla="*/ 1148829 w 1388526"/>
              <a:gd name="connsiteY14" fmla="*/ 766709 h 1345316"/>
              <a:gd name="connsiteX15" fmla="*/ 1208753 w 1388526"/>
              <a:gd name="connsiteY15" fmla="*/ 766709 h 1345316"/>
              <a:gd name="connsiteX16" fmla="*/ 1208753 w 1388526"/>
              <a:gd name="connsiteY16" fmla="*/ 1006406 h 1345316"/>
              <a:gd name="connsiteX17" fmla="*/ 597665 w 1388526"/>
              <a:gd name="connsiteY17" fmla="*/ 1006406 h 1345316"/>
              <a:gd name="connsiteX18" fmla="*/ 597665 w 1388526"/>
              <a:gd name="connsiteY18" fmla="*/ 1003470 h 1345316"/>
              <a:gd name="connsiteX19" fmla="*/ 210808 w 1388526"/>
              <a:gd name="connsiteY19" fmla="*/ 1003470 h 1345316"/>
              <a:gd name="connsiteX20" fmla="*/ 210808 w 1388526"/>
              <a:gd name="connsiteY20" fmla="*/ 149416 h 1345316"/>
              <a:gd name="connsiteX21" fmla="*/ 298832 w 1388526"/>
              <a:gd name="connsiteY21" fmla="*/ 149416 h 1345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388526" h="1345316">
                <a:moveTo>
                  <a:pt x="149416" y="0"/>
                </a:moveTo>
                <a:lnTo>
                  <a:pt x="0" y="149416"/>
                </a:lnTo>
                <a:lnTo>
                  <a:pt x="88024" y="149416"/>
                </a:lnTo>
                <a:lnTo>
                  <a:pt x="88024" y="1126254"/>
                </a:lnTo>
                <a:lnTo>
                  <a:pt x="477078" y="1126254"/>
                </a:lnTo>
                <a:lnTo>
                  <a:pt x="597665" y="1126254"/>
                </a:lnTo>
                <a:lnTo>
                  <a:pt x="744308" y="1126254"/>
                </a:lnTo>
                <a:lnTo>
                  <a:pt x="744308" y="1345316"/>
                </a:lnTo>
                <a:lnTo>
                  <a:pt x="905576" y="1345316"/>
                </a:lnTo>
                <a:lnTo>
                  <a:pt x="905576" y="1126254"/>
                </a:lnTo>
                <a:lnTo>
                  <a:pt x="1328602" y="1126254"/>
                </a:lnTo>
                <a:lnTo>
                  <a:pt x="1328602" y="766709"/>
                </a:lnTo>
                <a:lnTo>
                  <a:pt x="1388526" y="766709"/>
                </a:lnTo>
                <a:lnTo>
                  <a:pt x="1268678" y="646860"/>
                </a:lnTo>
                <a:lnTo>
                  <a:pt x="1148829" y="766709"/>
                </a:lnTo>
                <a:lnTo>
                  <a:pt x="1208753" y="766709"/>
                </a:lnTo>
                <a:lnTo>
                  <a:pt x="1208753" y="1006406"/>
                </a:lnTo>
                <a:lnTo>
                  <a:pt x="597665" y="1006406"/>
                </a:lnTo>
                <a:lnTo>
                  <a:pt x="597665" y="1003470"/>
                </a:lnTo>
                <a:lnTo>
                  <a:pt x="210808" y="1003470"/>
                </a:lnTo>
                <a:lnTo>
                  <a:pt x="210808" y="149416"/>
                </a:lnTo>
                <a:lnTo>
                  <a:pt x="298832" y="149416"/>
                </a:lnTo>
                <a:close/>
              </a:path>
            </a:pathLst>
          </a:cu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7D5A8DF8-5884-D957-BDBE-82DA643209A4}"/>
              </a:ext>
            </a:extLst>
          </p:cNvPr>
          <p:cNvSpPr/>
          <p:nvPr/>
        </p:nvSpPr>
        <p:spPr>
          <a:xfrm>
            <a:off x="4431449" y="2526291"/>
            <a:ext cx="1467035" cy="47939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ysClr val="windowText" lastClr="000000"/>
                </a:solidFill>
              </a:rPr>
              <a:t>Get Median Color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67D8F07D-1C6F-D06F-1BC1-EB383526A3BE}"/>
              </a:ext>
            </a:extLst>
          </p:cNvPr>
          <p:cNvSpPr/>
          <p:nvPr/>
        </p:nvSpPr>
        <p:spPr>
          <a:xfrm>
            <a:off x="3478954" y="3143789"/>
            <a:ext cx="1467035" cy="47939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ysClr val="windowText" lastClr="000000"/>
                </a:solidFill>
              </a:rPr>
              <a:t>Split by rows &amp; columns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2EA2DB47-4191-9E67-0E9E-6039151A893D}"/>
              </a:ext>
            </a:extLst>
          </p:cNvPr>
          <p:cNvSpPr/>
          <p:nvPr/>
        </p:nvSpPr>
        <p:spPr>
          <a:xfrm>
            <a:off x="4333899" y="1752238"/>
            <a:ext cx="1467035" cy="47939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ysClr val="windowText" lastClr="000000"/>
                </a:solidFill>
              </a:rPr>
              <a:t>Lighter pixel + 1 </a:t>
            </a:r>
          </a:p>
        </p:txBody>
      </p:sp>
      <p:sp>
        <p:nvSpPr>
          <p:cNvPr id="36" name="Flowchart: Decision 35">
            <a:extLst>
              <a:ext uri="{FF2B5EF4-FFF2-40B4-BE49-F238E27FC236}">
                <a16:creationId xmlns:a16="http://schemas.microsoft.com/office/drawing/2014/main" id="{E73B9A09-73CD-6A36-6DC3-3A639575E520}"/>
              </a:ext>
            </a:extLst>
          </p:cNvPr>
          <p:cNvSpPr/>
          <p:nvPr/>
        </p:nvSpPr>
        <p:spPr>
          <a:xfrm>
            <a:off x="2467250" y="1680195"/>
            <a:ext cx="1789037" cy="689541"/>
          </a:xfrm>
          <a:prstGeom prst="flowChartDecision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ysClr val="windowText" lastClr="000000"/>
                </a:solidFill>
              </a:rPr>
              <a:t>For sub- images: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B3BF4F8D-6024-11C3-B804-21F425DF022C}"/>
              </a:ext>
            </a:extLst>
          </p:cNvPr>
          <p:cNvSpPr/>
          <p:nvPr/>
        </p:nvSpPr>
        <p:spPr>
          <a:xfrm>
            <a:off x="2656562" y="374836"/>
            <a:ext cx="1467035" cy="47939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ysClr val="windowText" lastClr="000000"/>
                </a:solidFill>
              </a:rPr>
              <a:t>Get Pixel Count</a:t>
            </a:r>
          </a:p>
        </p:txBody>
      </p:sp>
      <p:sp>
        <p:nvSpPr>
          <p:cNvPr id="38" name="Flowchart: Decision 37">
            <a:extLst>
              <a:ext uri="{FF2B5EF4-FFF2-40B4-BE49-F238E27FC236}">
                <a16:creationId xmlns:a16="http://schemas.microsoft.com/office/drawing/2014/main" id="{14707EF9-2BBA-5E5B-5371-F70C5AC9F098}"/>
              </a:ext>
            </a:extLst>
          </p:cNvPr>
          <p:cNvSpPr/>
          <p:nvPr/>
        </p:nvSpPr>
        <p:spPr>
          <a:xfrm>
            <a:off x="4526843" y="188994"/>
            <a:ext cx="1669649" cy="831694"/>
          </a:xfrm>
          <a:prstGeom prst="flowChartDecision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ysClr val="windowText" lastClr="000000"/>
                </a:solidFill>
              </a:rPr>
              <a:t>If pixel darker </a:t>
            </a:r>
          </a:p>
        </p:txBody>
      </p:sp>
      <p:sp>
        <p:nvSpPr>
          <p:cNvPr id="39" name="Arrow: Down 38">
            <a:extLst>
              <a:ext uri="{FF2B5EF4-FFF2-40B4-BE49-F238E27FC236}">
                <a16:creationId xmlns:a16="http://schemas.microsoft.com/office/drawing/2014/main" id="{78523FDB-14D4-BB5A-F251-CAB41D028A78}"/>
              </a:ext>
            </a:extLst>
          </p:cNvPr>
          <p:cNvSpPr/>
          <p:nvPr/>
        </p:nvSpPr>
        <p:spPr>
          <a:xfrm rot="16200000">
            <a:off x="4112857" y="492316"/>
            <a:ext cx="390617" cy="272789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Arrow: Down 61">
            <a:extLst>
              <a:ext uri="{FF2B5EF4-FFF2-40B4-BE49-F238E27FC236}">
                <a16:creationId xmlns:a16="http://schemas.microsoft.com/office/drawing/2014/main" id="{19729C3D-D753-03C1-7C37-B5889B2B29D6}"/>
              </a:ext>
            </a:extLst>
          </p:cNvPr>
          <p:cNvSpPr/>
          <p:nvPr/>
        </p:nvSpPr>
        <p:spPr>
          <a:xfrm>
            <a:off x="5138900" y="1087224"/>
            <a:ext cx="390617" cy="60368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481974F7-C9E0-2B9D-82F8-5EEFAD9E43BA}"/>
              </a:ext>
            </a:extLst>
          </p:cNvPr>
          <p:cNvSpPr/>
          <p:nvPr/>
        </p:nvSpPr>
        <p:spPr>
          <a:xfrm>
            <a:off x="5878399" y="1029429"/>
            <a:ext cx="1467035" cy="47939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ysClr val="windowText" lastClr="000000"/>
                </a:solidFill>
              </a:rPr>
              <a:t>Darker pixel + 1 </a:t>
            </a:r>
          </a:p>
        </p:txBody>
      </p:sp>
      <p:sp>
        <p:nvSpPr>
          <p:cNvPr id="72" name="Arrow: Bent-Up 71">
            <a:extLst>
              <a:ext uri="{FF2B5EF4-FFF2-40B4-BE49-F238E27FC236}">
                <a16:creationId xmlns:a16="http://schemas.microsoft.com/office/drawing/2014/main" id="{6483B4A1-0D53-1572-789B-5E46EDC90842}"/>
              </a:ext>
            </a:extLst>
          </p:cNvPr>
          <p:cNvSpPr/>
          <p:nvPr/>
        </p:nvSpPr>
        <p:spPr>
          <a:xfrm rot="10800000" flipH="1">
            <a:off x="6299323" y="594139"/>
            <a:ext cx="433468" cy="394618"/>
          </a:xfrm>
          <a:prstGeom prst="bent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527D6A4B-D700-5157-B44D-5D1B0A842BDE}"/>
              </a:ext>
            </a:extLst>
          </p:cNvPr>
          <p:cNvSpPr txBox="1"/>
          <p:nvPr/>
        </p:nvSpPr>
        <p:spPr>
          <a:xfrm>
            <a:off x="6732790" y="192876"/>
            <a:ext cx="834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True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29E55359-B15E-AF56-A652-F65664A45142}"/>
              </a:ext>
            </a:extLst>
          </p:cNvPr>
          <p:cNvSpPr txBox="1"/>
          <p:nvPr/>
        </p:nvSpPr>
        <p:spPr>
          <a:xfrm>
            <a:off x="4161285" y="1127872"/>
            <a:ext cx="834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False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6" name="Rectangle: Rounded Corners 85">
            <a:extLst>
              <a:ext uri="{FF2B5EF4-FFF2-40B4-BE49-F238E27FC236}">
                <a16:creationId xmlns:a16="http://schemas.microsoft.com/office/drawing/2014/main" id="{8116354C-5036-04ED-CEC3-6FDEE9D84D99}"/>
              </a:ext>
            </a:extLst>
          </p:cNvPr>
          <p:cNvSpPr/>
          <p:nvPr/>
        </p:nvSpPr>
        <p:spPr>
          <a:xfrm>
            <a:off x="6158162" y="2459430"/>
            <a:ext cx="1467035" cy="47939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ysClr val="windowText" lastClr="000000"/>
                </a:solidFill>
              </a:rPr>
              <a:t>Calculate Darkness %</a:t>
            </a:r>
          </a:p>
        </p:txBody>
      </p:sp>
      <p:sp>
        <p:nvSpPr>
          <p:cNvPr id="151" name="Freeform: Shape 150">
            <a:extLst>
              <a:ext uri="{FF2B5EF4-FFF2-40B4-BE49-F238E27FC236}">
                <a16:creationId xmlns:a16="http://schemas.microsoft.com/office/drawing/2014/main" id="{A697BA4B-C23F-0DFC-C45F-4F5D7A7756CD}"/>
              </a:ext>
            </a:extLst>
          </p:cNvPr>
          <p:cNvSpPr/>
          <p:nvPr/>
        </p:nvSpPr>
        <p:spPr>
          <a:xfrm rot="10800000" flipH="1">
            <a:off x="5962964" y="1569470"/>
            <a:ext cx="1066536" cy="889960"/>
          </a:xfrm>
          <a:custGeom>
            <a:avLst/>
            <a:gdLst>
              <a:gd name="connsiteX0" fmla="*/ 800206 w 1066536"/>
              <a:gd name="connsiteY0" fmla="*/ 889960 h 889960"/>
              <a:gd name="connsiteX1" fmla="*/ 942249 w 1066536"/>
              <a:gd name="connsiteY1" fmla="*/ 889960 h 889960"/>
              <a:gd name="connsiteX2" fmla="*/ 942249 w 1066536"/>
              <a:gd name="connsiteY2" fmla="*/ 195308 h 889960"/>
              <a:gd name="connsiteX3" fmla="*/ 1066536 w 1066536"/>
              <a:gd name="connsiteY3" fmla="*/ 195308 h 889960"/>
              <a:gd name="connsiteX4" fmla="*/ 871228 w 1066536"/>
              <a:gd name="connsiteY4" fmla="*/ 0 h 889960"/>
              <a:gd name="connsiteX5" fmla="*/ 675919 w 1066536"/>
              <a:gd name="connsiteY5" fmla="*/ 195308 h 889960"/>
              <a:gd name="connsiteX6" fmla="*/ 800206 w 1066536"/>
              <a:gd name="connsiteY6" fmla="*/ 195308 h 889960"/>
              <a:gd name="connsiteX7" fmla="*/ 800206 w 1066536"/>
              <a:gd name="connsiteY7" fmla="*/ 375178 h 889960"/>
              <a:gd name="connsiteX8" fmla="*/ 0 w 1066536"/>
              <a:gd name="connsiteY8" fmla="*/ 375178 h 889960"/>
              <a:gd name="connsiteX9" fmla="*/ 0 w 1066536"/>
              <a:gd name="connsiteY9" fmla="*/ 495026 h 889960"/>
              <a:gd name="connsiteX10" fmla="*/ 800206 w 1066536"/>
              <a:gd name="connsiteY10" fmla="*/ 495026 h 889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66536" h="889960">
                <a:moveTo>
                  <a:pt x="800206" y="889960"/>
                </a:moveTo>
                <a:lnTo>
                  <a:pt x="942249" y="889960"/>
                </a:lnTo>
                <a:lnTo>
                  <a:pt x="942249" y="195308"/>
                </a:lnTo>
                <a:lnTo>
                  <a:pt x="1066536" y="195308"/>
                </a:lnTo>
                <a:lnTo>
                  <a:pt x="871228" y="0"/>
                </a:lnTo>
                <a:lnTo>
                  <a:pt x="675919" y="195308"/>
                </a:lnTo>
                <a:lnTo>
                  <a:pt x="800206" y="195308"/>
                </a:lnTo>
                <a:lnTo>
                  <a:pt x="800206" y="375178"/>
                </a:lnTo>
                <a:lnTo>
                  <a:pt x="0" y="375178"/>
                </a:lnTo>
                <a:lnTo>
                  <a:pt x="0" y="495026"/>
                </a:lnTo>
                <a:lnTo>
                  <a:pt x="800206" y="495026"/>
                </a:lnTo>
                <a:close/>
              </a:path>
            </a:pathLst>
          </a:cu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9" name="Flowchart: Decision 88">
            <a:extLst>
              <a:ext uri="{FF2B5EF4-FFF2-40B4-BE49-F238E27FC236}">
                <a16:creationId xmlns:a16="http://schemas.microsoft.com/office/drawing/2014/main" id="{EBB3F1F0-E24D-74EC-28EA-5A29B20325EC}"/>
              </a:ext>
            </a:extLst>
          </p:cNvPr>
          <p:cNvSpPr/>
          <p:nvPr/>
        </p:nvSpPr>
        <p:spPr>
          <a:xfrm>
            <a:off x="5415834" y="3476898"/>
            <a:ext cx="1534319" cy="691190"/>
          </a:xfrm>
          <a:prstGeom prst="flowChartDecision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ysClr val="windowText" lastClr="000000"/>
                </a:solidFill>
              </a:rPr>
              <a:t>If % &gt; area %</a:t>
            </a:r>
          </a:p>
        </p:txBody>
      </p:sp>
      <p:sp>
        <p:nvSpPr>
          <p:cNvPr id="149" name="Freeform: Shape 148">
            <a:extLst>
              <a:ext uri="{FF2B5EF4-FFF2-40B4-BE49-F238E27FC236}">
                <a16:creationId xmlns:a16="http://schemas.microsoft.com/office/drawing/2014/main" id="{F6C9CBF8-CB4B-A9D8-2703-A3C1A15423F5}"/>
              </a:ext>
            </a:extLst>
          </p:cNvPr>
          <p:cNvSpPr/>
          <p:nvPr/>
        </p:nvSpPr>
        <p:spPr>
          <a:xfrm flipH="1">
            <a:off x="3242347" y="2448651"/>
            <a:ext cx="929424" cy="674461"/>
          </a:xfrm>
          <a:custGeom>
            <a:avLst/>
            <a:gdLst>
              <a:gd name="connsiteX0" fmla="*/ 809576 w 929424"/>
              <a:gd name="connsiteY0" fmla="*/ 0 h 674461"/>
              <a:gd name="connsiteX1" fmla="*/ 689727 w 929424"/>
              <a:gd name="connsiteY1" fmla="*/ 119849 h 674461"/>
              <a:gd name="connsiteX2" fmla="*/ 749651 w 929424"/>
              <a:gd name="connsiteY2" fmla="*/ 119849 h 674461"/>
              <a:gd name="connsiteX3" fmla="*/ 749651 w 929424"/>
              <a:gd name="connsiteY3" fmla="*/ 359546 h 674461"/>
              <a:gd name="connsiteX4" fmla="*/ 171754 w 929424"/>
              <a:gd name="connsiteY4" fmla="*/ 359546 h 674461"/>
              <a:gd name="connsiteX5" fmla="*/ 171754 w 929424"/>
              <a:gd name="connsiteY5" fmla="*/ 348147 h 674461"/>
              <a:gd name="connsiteX6" fmla="*/ 10486 w 929424"/>
              <a:gd name="connsiteY6" fmla="*/ 348147 h 674461"/>
              <a:gd name="connsiteX7" fmla="*/ 10486 w 929424"/>
              <a:gd name="connsiteY7" fmla="*/ 359546 h 674461"/>
              <a:gd name="connsiteX8" fmla="*/ 0 w 929424"/>
              <a:gd name="connsiteY8" fmla="*/ 359546 h 674461"/>
              <a:gd name="connsiteX9" fmla="*/ 0 w 929424"/>
              <a:gd name="connsiteY9" fmla="*/ 479394 h 674461"/>
              <a:gd name="connsiteX10" fmla="*/ 10486 w 929424"/>
              <a:gd name="connsiteY10" fmla="*/ 479394 h 674461"/>
              <a:gd name="connsiteX11" fmla="*/ 10486 w 929424"/>
              <a:gd name="connsiteY11" fmla="*/ 674461 h 674461"/>
              <a:gd name="connsiteX12" fmla="*/ 171754 w 929424"/>
              <a:gd name="connsiteY12" fmla="*/ 674461 h 674461"/>
              <a:gd name="connsiteX13" fmla="*/ 171754 w 929424"/>
              <a:gd name="connsiteY13" fmla="*/ 479394 h 674461"/>
              <a:gd name="connsiteX14" fmla="*/ 869500 w 929424"/>
              <a:gd name="connsiteY14" fmla="*/ 479394 h 674461"/>
              <a:gd name="connsiteX15" fmla="*/ 869500 w 929424"/>
              <a:gd name="connsiteY15" fmla="*/ 119849 h 674461"/>
              <a:gd name="connsiteX16" fmla="*/ 929424 w 929424"/>
              <a:gd name="connsiteY16" fmla="*/ 119849 h 6744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929424" h="674461">
                <a:moveTo>
                  <a:pt x="809576" y="0"/>
                </a:moveTo>
                <a:lnTo>
                  <a:pt x="689727" y="119849"/>
                </a:lnTo>
                <a:lnTo>
                  <a:pt x="749651" y="119849"/>
                </a:lnTo>
                <a:lnTo>
                  <a:pt x="749651" y="359546"/>
                </a:lnTo>
                <a:lnTo>
                  <a:pt x="171754" y="359546"/>
                </a:lnTo>
                <a:lnTo>
                  <a:pt x="171754" y="348147"/>
                </a:lnTo>
                <a:lnTo>
                  <a:pt x="10486" y="348147"/>
                </a:lnTo>
                <a:lnTo>
                  <a:pt x="10486" y="359546"/>
                </a:lnTo>
                <a:lnTo>
                  <a:pt x="0" y="359546"/>
                </a:lnTo>
                <a:lnTo>
                  <a:pt x="0" y="479394"/>
                </a:lnTo>
                <a:lnTo>
                  <a:pt x="10486" y="479394"/>
                </a:lnTo>
                <a:lnTo>
                  <a:pt x="10486" y="674461"/>
                </a:lnTo>
                <a:lnTo>
                  <a:pt x="171754" y="674461"/>
                </a:lnTo>
                <a:lnTo>
                  <a:pt x="171754" y="479394"/>
                </a:lnTo>
                <a:lnTo>
                  <a:pt x="869500" y="479394"/>
                </a:lnTo>
                <a:lnTo>
                  <a:pt x="869500" y="119849"/>
                </a:lnTo>
                <a:lnTo>
                  <a:pt x="929424" y="119849"/>
                </a:lnTo>
                <a:close/>
              </a:path>
            </a:pathLst>
          </a:cu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2" name="Freeform: Shape 151">
            <a:extLst>
              <a:ext uri="{FF2B5EF4-FFF2-40B4-BE49-F238E27FC236}">
                <a16:creationId xmlns:a16="http://schemas.microsoft.com/office/drawing/2014/main" id="{754BBAEC-6028-8FC3-5FE6-B43EF9ECB371}"/>
              </a:ext>
            </a:extLst>
          </p:cNvPr>
          <p:cNvSpPr/>
          <p:nvPr/>
        </p:nvSpPr>
        <p:spPr>
          <a:xfrm flipH="1" flipV="1">
            <a:off x="6083806" y="2980632"/>
            <a:ext cx="929424" cy="487644"/>
          </a:xfrm>
          <a:custGeom>
            <a:avLst/>
            <a:gdLst>
              <a:gd name="connsiteX0" fmla="*/ 162312 w 929424"/>
              <a:gd name="connsiteY0" fmla="*/ 487644 h 487644"/>
              <a:gd name="connsiteX1" fmla="*/ 20278 w 929424"/>
              <a:gd name="connsiteY1" fmla="*/ 487644 h 487644"/>
              <a:gd name="connsiteX2" fmla="*/ 20278 w 929424"/>
              <a:gd name="connsiteY2" fmla="*/ 377298 h 487644"/>
              <a:gd name="connsiteX3" fmla="*/ 0 w 929424"/>
              <a:gd name="connsiteY3" fmla="*/ 377298 h 487644"/>
              <a:gd name="connsiteX4" fmla="*/ 0 w 929424"/>
              <a:gd name="connsiteY4" fmla="*/ 282974 h 487644"/>
              <a:gd name="connsiteX5" fmla="*/ 20278 w 929424"/>
              <a:gd name="connsiteY5" fmla="*/ 282974 h 487644"/>
              <a:gd name="connsiteX6" fmla="*/ 20278 w 929424"/>
              <a:gd name="connsiteY6" fmla="*/ 260041 h 487644"/>
              <a:gd name="connsiteX7" fmla="*/ 162312 w 929424"/>
              <a:gd name="connsiteY7" fmla="*/ 260041 h 487644"/>
              <a:gd name="connsiteX8" fmla="*/ 162312 w 929424"/>
              <a:gd name="connsiteY8" fmla="*/ 282974 h 487644"/>
              <a:gd name="connsiteX9" fmla="*/ 787937 w 929424"/>
              <a:gd name="connsiteY9" fmla="*/ 282974 h 487644"/>
              <a:gd name="connsiteX10" fmla="*/ 787937 w 929424"/>
              <a:gd name="connsiteY10" fmla="*/ 94325 h 487644"/>
              <a:gd name="connsiteX11" fmla="*/ 740775 w 929424"/>
              <a:gd name="connsiteY11" fmla="*/ 94325 h 487644"/>
              <a:gd name="connsiteX12" fmla="*/ 835100 w 929424"/>
              <a:gd name="connsiteY12" fmla="*/ 0 h 487644"/>
              <a:gd name="connsiteX13" fmla="*/ 929424 w 929424"/>
              <a:gd name="connsiteY13" fmla="*/ 94325 h 487644"/>
              <a:gd name="connsiteX14" fmla="*/ 882262 w 929424"/>
              <a:gd name="connsiteY14" fmla="*/ 94325 h 487644"/>
              <a:gd name="connsiteX15" fmla="*/ 882262 w 929424"/>
              <a:gd name="connsiteY15" fmla="*/ 377298 h 487644"/>
              <a:gd name="connsiteX16" fmla="*/ 162312 w 929424"/>
              <a:gd name="connsiteY16" fmla="*/ 377298 h 487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929424" h="487644">
                <a:moveTo>
                  <a:pt x="162312" y="487644"/>
                </a:moveTo>
                <a:lnTo>
                  <a:pt x="20278" y="487644"/>
                </a:lnTo>
                <a:lnTo>
                  <a:pt x="20278" y="377298"/>
                </a:lnTo>
                <a:lnTo>
                  <a:pt x="0" y="377298"/>
                </a:lnTo>
                <a:lnTo>
                  <a:pt x="0" y="282974"/>
                </a:lnTo>
                <a:lnTo>
                  <a:pt x="20278" y="282974"/>
                </a:lnTo>
                <a:lnTo>
                  <a:pt x="20278" y="260041"/>
                </a:lnTo>
                <a:lnTo>
                  <a:pt x="162312" y="260041"/>
                </a:lnTo>
                <a:lnTo>
                  <a:pt x="162312" y="282974"/>
                </a:lnTo>
                <a:lnTo>
                  <a:pt x="787937" y="282974"/>
                </a:lnTo>
                <a:lnTo>
                  <a:pt x="787937" y="94325"/>
                </a:lnTo>
                <a:lnTo>
                  <a:pt x="740775" y="94325"/>
                </a:lnTo>
                <a:lnTo>
                  <a:pt x="835100" y="0"/>
                </a:lnTo>
                <a:lnTo>
                  <a:pt x="929424" y="94325"/>
                </a:lnTo>
                <a:lnTo>
                  <a:pt x="882262" y="94325"/>
                </a:lnTo>
                <a:lnTo>
                  <a:pt x="882262" y="377298"/>
                </a:lnTo>
                <a:lnTo>
                  <a:pt x="162312" y="377298"/>
                </a:lnTo>
                <a:close/>
              </a:path>
            </a:pathLst>
          </a:cu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4" name="Rectangle: Rounded Corners 93">
            <a:extLst>
              <a:ext uri="{FF2B5EF4-FFF2-40B4-BE49-F238E27FC236}">
                <a16:creationId xmlns:a16="http://schemas.microsoft.com/office/drawing/2014/main" id="{A5155FB2-D064-DCDB-3A0E-74D1A559D4D7}"/>
              </a:ext>
            </a:extLst>
          </p:cNvPr>
          <p:cNvSpPr/>
          <p:nvPr/>
        </p:nvSpPr>
        <p:spPr>
          <a:xfrm>
            <a:off x="5413149" y="4509837"/>
            <a:ext cx="1467035" cy="47939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ysClr val="windowText" lastClr="000000"/>
                </a:solidFill>
              </a:rPr>
              <a:t>Darkness score +1</a:t>
            </a:r>
          </a:p>
        </p:txBody>
      </p:sp>
      <p:sp>
        <p:nvSpPr>
          <p:cNvPr id="95" name="Arrow: Down 94">
            <a:extLst>
              <a:ext uri="{FF2B5EF4-FFF2-40B4-BE49-F238E27FC236}">
                <a16:creationId xmlns:a16="http://schemas.microsoft.com/office/drawing/2014/main" id="{5100F9DA-1AAF-FF47-2D0D-948430BEB980}"/>
              </a:ext>
            </a:extLst>
          </p:cNvPr>
          <p:cNvSpPr/>
          <p:nvPr/>
        </p:nvSpPr>
        <p:spPr>
          <a:xfrm>
            <a:off x="6011921" y="4229127"/>
            <a:ext cx="352183" cy="213849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D7667CEB-E8BB-E07E-CE6E-9902B228D0F7}"/>
              </a:ext>
            </a:extLst>
          </p:cNvPr>
          <p:cNvSpPr txBox="1"/>
          <p:nvPr/>
        </p:nvSpPr>
        <p:spPr>
          <a:xfrm>
            <a:off x="5377362" y="4107075"/>
            <a:ext cx="834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True</a:t>
            </a:r>
          </a:p>
        </p:txBody>
      </p:sp>
      <p:sp>
        <p:nvSpPr>
          <p:cNvPr id="97" name="Arrow: Down 96">
            <a:extLst>
              <a:ext uri="{FF2B5EF4-FFF2-40B4-BE49-F238E27FC236}">
                <a16:creationId xmlns:a16="http://schemas.microsoft.com/office/drawing/2014/main" id="{8636D268-9937-7A99-AE37-443A131FBC7B}"/>
              </a:ext>
            </a:extLst>
          </p:cNvPr>
          <p:cNvSpPr/>
          <p:nvPr/>
        </p:nvSpPr>
        <p:spPr>
          <a:xfrm>
            <a:off x="6066173" y="5084958"/>
            <a:ext cx="233639" cy="369039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: Rounded Corners 98">
            <a:extLst>
              <a:ext uri="{FF2B5EF4-FFF2-40B4-BE49-F238E27FC236}">
                <a16:creationId xmlns:a16="http://schemas.microsoft.com/office/drawing/2014/main" id="{33755DE5-3C0C-3A24-98C8-83E9A13F7351}"/>
              </a:ext>
            </a:extLst>
          </p:cNvPr>
          <p:cNvSpPr/>
          <p:nvPr/>
        </p:nvSpPr>
        <p:spPr>
          <a:xfrm>
            <a:off x="5437963" y="5573734"/>
            <a:ext cx="1467035" cy="47939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ysClr val="windowText" lastClr="000000"/>
                </a:solidFill>
              </a:rPr>
              <a:t>Convert to %</a:t>
            </a:r>
          </a:p>
        </p:txBody>
      </p:sp>
      <p:sp>
        <p:nvSpPr>
          <p:cNvPr id="100" name="Arrow: Down 99">
            <a:extLst>
              <a:ext uri="{FF2B5EF4-FFF2-40B4-BE49-F238E27FC236}">
                <a16:creationId xmlns:a16="http://schemas.microsoft.com/office/drawing/2014/main" id="{0633DCED-09CB-327A-9C91-4FD6CECA0784}"/>
              </a:ext>
            </a:extLst>
          </p:cNvPr>
          <p:cNvSpPr/>
          <p:nvPr/>
        </p:nvSpPr>
        <p:spPr>
          <a:xfrm rot="16200000">
            <a:off x="6952882" y="5663790"/>
            <a:ext cx="390617" cy="296102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: Rounded Corners 100">
            <a:extLst>
              <a:ext uri="{FF2B5EF4-FFF2-40B4-BE49-F238E27FC236}">
                <a16:creationId xmlns:a16="http://schemas.microsoft.com/office/drawing/2014/main" id="{D9CBE8B0-8434-0F50-F9A2-E92E38ECBE3F}"/>
              </a:ext>
            </a:extLst>
          </p:cNvPr>
          <p:cNvSpPr/>
          <p:nvPr/>
        </p:nvSpPr>
        <p:spPr>
          <a:xfrm>
            <a:off x="7391383" y="5585080"/>
            <a:ext cx="1467035" cy="47939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ysClr val="windowText" lastClr="000000"/>
                </a:solidFill>
              </a:rPr>
              <a:t>Convert to data frame</a:t>
            </a:r>
          </a:p>
        </p:txBody>
      </p:sp>
      <p:sp>
        <p:nvSpPr>
          <p:cNvPr id="102" name="Rectangle: Rounded Corners 101">
            <a:extLst>
              <a:ext uri="{FF2B5EF4-FFF2-40B4-BE49-F238E27FC236}">
                <a16:creationId xmlns:a16="http://schemas.microsoft.com/office/drawing/2014/main" id="{5C86B22F-F71D-A94A-3940-5526EEA4D504}"/>
              </a:ext>
            </a:extLst>
          </p:cNvPr>
          <p:cNvSpPr/>
          <p:nvPr/>
        </p:nvSpPr>
        <p:spPr>
          <a:xfrm>
            <a:off x="7345434" y="4509837"/>
            <a:ext cx="1467035" cy="47939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ysClr val="windowText" lastClr="000000"/>
                </a:solidFill>
              </a:rPr>
              <a:t>Calculate die bleed %</a:t>
            </a:r>
          </a:p>
        </p:txBody>
      </p:sp>
      <p:sp>
        <p:nvSpPr>
          <p:cNvPr id="103" name="Arrow: Down 102">
            <a:extLst>
              <a:ext uri="{FF2B5EF4-FFF2-40B4-BE49-F238E27FC236}">
                <a16:creationId xmlns:a16="http://schemas.microsoft.com/office/drawing/2014/main" id="{6EADEB5F-8DEC-2A39-3673-F3428AA84FA4}"/>
              </a:ext>
            </a:extLst>
          </p:cNvPr>
          <p:cNvSpPr/>
          <p:nvPr/>
        </p:nvSpPr>
        <p:spPr>
          <a:xfrm rot="10800000">
            <a:off x="7962131" y="5084958"/>
            <a:ext cx="233639" cy="369039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Arrow: Down 103">
            <a:extLst>
              <a:ext uri="{FF2B5EF4-FFF2-40B4-BE49-F238E27FC236}">
                <a16:creationId xmlns:a16="http://schemas.microsoft.com/office/drawing/2014/main" id="{D6073BC0-FD29-258D-3361-AABD90A68A6C}"/>
              </a:ext>
            </a:extLst>
          </p:cNvPr>
          <p:cNvSpPr/>
          <p:nvPr/>
        </p:nvSpPr>
        <p:spPr>
          <a:xfrm rot="10800000">
            <a:off x="7928915" y="4051734"/>
            <a:ext cx="233639" cy="369039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: Rounded Corners 104">
            <a:extLst>
              <a:ext uri="{FF2B5EF4-FFF2-40B4-BE49-F238E27FC236}">
                <a16:creationId xmlns:a16="http://schemas.microsoft.com/office/drawing/2014/main" id="{CE2339DF-9ABB-56E7-D210-801E7A8C287D}"/>
              </a:ext>
            </a:extLst>
          </p:cNvPr>
          <p:cNvSpPr/>
          <p:nvPr/>
        </p:nvSpPr>
        <p:spPr>
          <a:xfrm>
            <a:off x="7343886" y="3483277"/>
            <a:ext cx="1467035" cy="47939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ysClr val="windowText" lastClr="000000"/>
                </a:solidFill>
              </a:rPr>
              <a:t>Save % array into csv </a:t>
            </a:r>
          </a:p>
        </p:txBody>
      </p:sp>
      <p:sp>
        <p:nvSpPr>
          <p:cNvPr id="106" name="Arrow: Down 105">
            <a:extLst>
              <a:ext uri="{FF2B5EF4-FFF2-40B4-BE49-F238E27FC236}">
                <a16:creationId xmlns:a16="http://schemas.microsoft.com/office/drawing/2014/main" id="{41EBE9C6-BCA3-D522-F8D6-26C75BB0A5D4}"/>
              </a:ext>
            </a:extLst>
          </p:cNvPr>
          <p:cNvSpPr/>
          <p:nvPr/>
        </p:nvSpPr>
        <p:spPr>
          <a:xfrm rot="10800000">
            <a:off x="7928915" y="3069706"/>
            <a:ext cx="233639" cy="369039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: Rounded Corners 107">
            <a:extLst>
              <a:ext uri="{FF2B5EF4-FFF2-40B4-BE49-F238E27FC236}">
                <a16:creationId xmlns:a16="http://schemas.microsoft.com/office/drawing/2014/main" id="{D1034063-C1EE-0B09-638C-286468762216}"/>
              </a:ext>
            </a:extLst>
          </p:cNvPr>
          <p:cNvSpPr/>
          <p:nvPr/>
        </p:nvSpPr>
        <p:spPr>
          <a:xfrm>
            <a:off x="7717066" y="2526291"/>
            <a:ext cx="1467035" cy="47939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ysClr val="windowText" lastClr="000000"/>
                </a:solidFill>
              </a:rPr>
              <a:t>Display data as heatmap</a:t>
            </a:r>
          </a:p>
        </p:txBody>
      </p:sp>
      <p:sp>
        <p:nvSpPr>
          <p:cNvPr id="109" name="Arrow: Down 108">
            <a:extLst>
              <a:ext uri="{FF2B5EF4-FFF2-40B4-BE49-F238E27FC236}">
                <a16:creationId xmlns:a16="http://schemas.microsoft.com/office/drawing/2014/main" id="{3A62D700-9FEC-A717-1A4F-76135EED6D05}"/>
              </a:ext>
            </a:extLst>
          </p:cNvPr>
          <p:cNvSpPr/>
          <p:nvPr/>
        </p:nvSpPr>
        <p:spPr>
          <a:xfrm rot="10800000">
            <a:off x="8349186" y="2068023"/>
            <a:ext cx="233639" cy="369039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: Rounded Corners 109">
            <a:extLst>
              <a:ext uri="{FF2B5EF4-FFF2-40B4-BE49-F238E27FC236}">
                <a16:creationId xmlns:a16="http://schemas.microsoft.com/office/drawing/2014/main" id="{3F9FCCEA-0D99-3FAB-3F36-536603FA045C}"/>
              </a:ext>
            </a:extLst>
          </p:cNvPr>
          <p:cNvSpPr/>
          <p:nvPr/>
        </p:nvSpPr>
        <p:spPr>
          <a:xfrm>
            <a:off x="7698845" y="351042"/>
            <a:ext cx="1467035" cy="47939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ysClr val="windowText" lastClr="000000"/>
                </a:solidFill>
              </a:rPr>
              <a:t>New Data frame</a:t>
            </a:r>
          </a:p>
        </p:txBody>
      </p:sp>
      <p:sp>
        <p:nvSpPr>
          <p:cNvPr id="111" name="Flowchart: Decision 110">
            <a:extLst>
              <a:ext uri="{FF2B5EF4-FFF2-40B4-BE49-F238E27FC236}">
                <a16:creationId xmlns:a16="http://schemas.microsoft.com/office/drawing/2014/main" id="{2B0E2ADB-BFBB-4F69-8D9B-D5AFEE5B6510}"/>
              </a:ext>
            </a:extLst>
          </p:cNvPr>
          <p:cNvSpPr/>
          <p:nvPr/>
        </p:nvSpPr>
        <p:spPr>
          <a:xfrm>
            <a:off x="7698845" y="1275424"/>
            <a:ext cx="1534319" cy="691190"/>
          </a:xfrm>
          <a:prstGeom prst="flowChartDecision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ysClr val="windowText" lastClr="000000"/>
                </a:solidFill>
              </a:rPr>
              <a:t>If 15&lt;%&gt;100</a:t>
            </a:r>
          </a:p>
        </p:txBody>
      </p:sp>
      <p:sp>
        <p:nvSpPr>
          <p:cNvPr id="112" name="Arrow: Down 111">
            <a:extLst>
              <a:ext uri="{FF2B5EF4-FFF2-40B4-BE49-F238E27FC236}">
                <a16:creationId xmlns:a16="http://schemas.microsoft.com/office/drawing/2014/main" id="{C65651D2-ED7B-78B6-62B9-EB379568F4F5}"/>
              </a:ext>
            </a:extLst>
          </p:cNvPr>
          <p:cNvSpPr/>
          <p:nvPr/>
        </p:nvSpPr>
        <p:spPr>
          <a:xfrm rot="10800000">
            <a:off x="8349184" y="853437"/>
            <a:ext cx="233639" cy="369039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5FD962AA-C495-BA88-CDB4-FBDF8B88CEDB}"/>
              </a:ext>
            </a:extLst>
          </p:cNvPr>
          <p:cNvSpPr txBox="1"/>
          <p:nvPr/>
        </p:nvSpPr>
        <p:spPr>
          <a:xfrm>
            <a:off x="7683314" y="861478"/>
            <a:ext cx="834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True</a:t>
            </a:r>
          </a:p>
        </p:txBody>
      </p:sp>
      <p:sp>
        <p:nvSpPr>
          <p:cNvPr id="114" name="Arrow: Down 113">
            <a:extLst>
              <a:ext uri="{FF2B5EF4-FFF2-40B4-BE49-F238E27FC236}">
                <a16:creationId xmlns:a16="http://schemas.microsoft.com/office/drawing/2014/main" id="{D067F3E3-0D22-A967-E71F-CA5CD7D7713F}"/>
              </a:ext>
            </a:extLst>
          </p:cNvPr>
          <p:cNvSpPr/>
          <p:nvPr/>
        </p:nvSpPr>
        <p:spPr>
          <a:xfrm rot="16200000">
            <a:off x="9325296" y="406219"/>
            <a:ext cx="233639" cy="369039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: Rounded Corners 114">
            <a:extLst>
              <a:ext uri="{FF2B5EF4-FFF2-40B4-BE49-F238E27FC236}">
                <a16:creationId xmlns:a16="http://schemas.microsoft.com/office/drawing/2014/main" id="{BF743B3F-7951-20A2-9C60-916D737C57E8}"/>
              </a:ext>
            </a:extLst>
          </p:cNvPr>
          <p:cNvSpPr/>
          <p:nvPr/>
        </p:nvSpPr>
        <p:spPr>
          <a:xfrm>
            <a:off x="9718351" y="389013"/>
            <a:ext cx="1467035" cy="47939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ysClr val="windowText" lastClr="000000"/>
                </a:solidFill>
              </a:rPr>
              <a:t>Separate X,Y, %</a:t>
            </a:r>
          </a:p>
        </p:txBody>
      </p:sp>
      <p:sp>
        <p:nvSpPr>
          <p:cNvPr id="116" name="Rectangle: Rounded Corners 115">
            <a:extLst>
              <a:ext uri="{FF2B5EF4-FFF2-40B4-BE49-F238E27FC236}">
                <a16:creationId xmlns:a16="http://schemas.microsoft.com/office/drawing/2014/main" id="{5200AC46-0309-A9CA-4AC1-90AB789C462A}"/>
              </a:ext>
            </a:extLst>
          </p:cNvPr>
          <p:cNvSpPr/>
          <p:nvPr/>
        </p:nvSpPr>
        <p:spPr>
          <a:xfrm>
            <a:off x="9705100" y="1368211"/>
            <a:ext cx="1467035" cy="47939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ysClr val="windowText" lastClr="000000"/>
                </a:solidFill>
              </a:rPr>
              <a:t>Cluster Data Points</a:t>
            </a:r>
          </a:p>
        </p:txBody>
      </p:sp>
      <p:sp>
        <p:nvSpPr>
          <p:cNvPr id="117" name="Arrow: Down 116">
            <a:extLst>
              <a:ext uri="{FF2B5EF4-FFF2-40B4-BE49-F238E27FC236}">
                <a16:creationId xmlns:a16="http://schemas.microsoft.com/office/drawing/2014/main" id="{36CC0E39-22DF-1F02-B940-3D66589151AD}"/>
              </a:ext>
            </a:extLst>
          </p:cNvPr>
          <p:cNvSpPr/>
          <p:nvPr/>
        </p:nvSpPr>
        <p:spPr>
          <a:xfrm>
            <a:off x="10342838" y="922824"/>
            <a:ext cx="233639" cy="369039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Arrow: Down 117">
            <a:extLst>
              <a:ext uri="{FF2B5EF4-FFF2-40B4-BE49-F238E27FC236}">
                <a16:creationId xmlns:a16="http://schemas.microsoft.com/office/drawing/2014/main" id="{57CDAA06-4C15-4275-5B95-4A89800B4AF7}"/>
              </a:ext>
            </a:extLst>
          </p:cNvPr>
          <p:cNvSpPr/>
          <p:nvPr/>
        </p:nvSpPr>
        <p:spPr>
          <a:xfrm>
            <a:off x="10334261" y="1897042"/>
            <a:ext cx="233639" cy="369039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: Rounded Corners 118">
            <a:extLst>
              <a:ext uri="{FF2B5EF4-FFF2-40B4-BE49-F238E27FC236}">
                <a16:creationId xmlns:a16="http://schemas.microsoft.com/office/drawing/2014/main" id="{E030F868-F8EE-13FC-66C7-26BFF3E42E81}"/>
              </a:ext>
            </a:extLst>
          </p:cNvPr>
          <p:cNvSpPr/>
          <p:nvPr/>
        </p:nvSpPr>
        <p:spPr>
          <a:xfrm>
            <a:off x="9735713" y="2347409"/>
            <a:ext cx="1553448" cy="47939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ysClr val="windowText" lastClr="000000"/>
                </a:solidFill>
              </a:rPr>
              <a:t>Plot data point by clusters (end)</a:t>
            </a:r>
          </a:p>
        </p:txBody>
      </p:sp>
      <p:sp>
        <p:nvSpPr>
          <p:cNvPr id="121" name="Flowchart: Decision 120">
            <a:extLst>
              <a:ext uri="{FF2B5EF4-FFF2-40B4-BE49-F238E27FC236}">
                <a16:creationId xmlns:a16="http://schemas.microsoft.com/office/drawing/2014/main" id="{B06F8220-1C73-AE80-FD0A-7C3CF3470BF7}"/>
              </a:ext>
            </a:extLst>
          </p:cNvPr>
          <p:cNvSpPr/>
          <p:nvPr/>
        </p:nvSpPr>
        <p:spPr>
          <a:xfrm>
            <a:off x="9667014" y="3326607"/>
            <a:ext cx="1534319" cy="691190"/>
          </a:xfrm>
          <a:prstGeom prst="flowChartDecision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ysClr val="windowText" lastClr="000000"/>
                </a:solidFill>
              </a:rPr>
              <a:t>If end</a:t>
            </a:r>
          </a:p>
        </p:txBody>
      </p:sp>
      <p:sp>
        <p:nvSpPr>
          <p:cNvPr id="123" name="Arrow: Down 122">
            <a:extLst>
              <a:ext uri="{FF2B5EF4-FFF2-40B4-BE49-F238E27FC236}">
                <a16:creationId xmlns:a16="http://schemas.microsoft.com/office/drawing/2014/main" id="{5FF1B36B-D2A3-DA53-49FD-F4607397D6F5}"/>
              </a:ext>
            </a:extLst>
          </p:cNvPr>
          <p:cNvSpPr/>
          <p:nvPr/>
        </p:nvSpPr>
        <p:spPr>
          <a:xfrm>
            <a:off x="10329528" y="2885186"/>
            <a:ext cx="233639" cy="369039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Rectangle: Rounded Corners 125">
            <a:extLst>
              <a:ext uri="{FF2B5EF4-FFF2-40B4-BE49-F238E27FC236}">
                <a16:creationId xmlns:a16="http://schemas.microsoft.com/office/drawing/2014/main" id="{8F086CB6-3B85-4F42-41AA-E28AFF8D2280}"/>
              </a:ext>
            </a:extLst>
          </p:cNvPr>
          <p:cNvSpPr/>
          <p:nvPr/>
        </p:nvSpPr>
        <p:spPr>
          <a:xfrm>
            <a:off x="8930972" y="5813788"/>
            <a:ext cx="1467035" cy="47939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ysClr val="windowText" lastClr="000000"/>
                </a:solidFill>
              </a:rPr>
              <a:t>Email Report</a:t>
            </a:r>
          </a:p>
        </p:txBody>
      </p:sp>
      <p:sp>
        <p:nvSpPr>
          <p:cNvPr id="128" name="Rectangle: Rounded Corners 127">
            <a:extLst>
              <a:ext uri="{FF2B5EF4-FFF2-40B4-BE49-F238E27FC236}">
                <a16:creationId xmlns:a16="http://schemas.microsoft.com/office/drawing/2014/main" id="{E5FB5745-91A3-D554-B394-292D2589D0FC}"/>
              </a:ext>
            </a:extLst>
          </p:cNvPr>
          <p:cNvSpPr/>
          <p:nvPr/>
        </p:nvSpPr>
        <p:spPr>
          <a:xfrm>
            <a:off x="10516529" y="5824777"/>
            <a:ext cx="1467035" cy="47939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ysClr val="windowText" lastClr="000000"/>
                </a:solidFill>
              </a:rPr>
              <a:t>Download CSV</a:t>
            </a:r>
          </a:p>
        </p:txBody>
      </p:sp>
      <p:sp>
        <p:nvSpPr>
          <p:cNvPr id="153" name="Freeform: Shape 152">
            <a:extLst>
              <a:ext uri="{FF2B5EF4-FFF2-40B4-BE49-F238E27FC236}">
                <a16:creationId xmlns:a16="http://schemas.microsoft.com/office/drawing/2014/main" id="{B263A041-6ACE-3DAC-1E1E-7F86CA49A440}"/>
              </a:ext>
            </a:extLst>
          </p:cNvPr>
          <p:cNvSpPr/>
          <p:nvPr/>
        </p:nvSpPr>
        <p:spPr>
          <a:xfrm>
            <a:off x="9580541" y="4115959"/>
            <a:ext cx="1798450" cy="683581"/>
          </a:xfrm>
          <a:custGeom>
            <a:avLst/>
            <a:gdLst>
              <a:gd name="connsiteX0" fmla="*/ 750180 w 1798450"/>
              <a:gd name="connsiteY0" fmla="*/ 0 h 683581"/>
              <a:gd name="connsiteX1" fmla="*/ 911448 w 1798450"/>
              <a:gd name="connsiteY1" fmla="*/ 0 h 683581"/>
              <a:gd name="connsiteX2" fmla="*/ 911448 w 1798450"/>
              <a:gd name="connsiteY2" fmla="*/ 204187 h 683581"/>
              <a:gd name="connsiteX3" fmla="*/ 1738526 w 1798450"/>
              <a:gd name="connsiteY3" fmla="*/ 204187 h 683581"/>
              <a:gd name="connsiteX4" fmla="*/ 1738526 w 1798450"/>
              <a:gd name="connsiteY4" fmla="*/ 563732 h 683581"/>
              <a:gd name="connsiteX5" fmla="*/ 1798450 w 1798450"/>
              <a:gd name="connsiteY5" fmla="*/ 563732 h 683581"/>
              <a:gd name="connsiteX6" fmla="*/ 1678602 w 1798450"/>
              <a:gd name="connsiteY6" fmla="*/ 683581 h 683581"/>
              <a:gd name="connsiteX7" fmla="*/ 1558753 w 1798450"/>
              <a:gd name="connsiteY7" fmla="*/ 563732 h 683581"/>
              <a:gd name="connsiteX8" fmla="*/ 1618677 w 1798450"/>
              <a:gd name="connsiteY8" fmla="*/ 563732 h 683581"/>
              <a:gd name="connsiteX9" fmla="*/ 1618677 w 1798450"/>
              <a:gd name="connsiteY9" fmla="*/ 324035 h 683581"/>
              <a:gd name="connsiteX10" fmla="*/ 911448 w 1798450"/>
              <a:gd name="connsiteY10" fmla="*/ 324035 h 683581"/>
              <a:gd name="connsiteX11" fmla="*/ 911448 w 1798450"/>
              <a:gd name="connsiteY11" fmla="*/ 326314 h 683581"/>
              <a:gd name="connsiteX12" fmla="*/ 750180 w 1798450"/>
              <a:gd name="connsiteY12" fmla="*/ 326314 h 683581"/>
              <a:gd name="connsiteX13" fmla="*/ 750180 w 1798450"/>
              <a:gd name="connsiteY13" fmla="*/ 324035 h 683581"/>
              <a:gd name="connsiteX14" fmla="*/ 179773 w 1798450"/>
              <a:gd name="connsiteY14" fmla="*/ 324035 h 683581"/>
              <a:gd name="connsiteX15" fmla="*/ 179773 w 1798450"/>
              <a:gd name="connsiteY15" fmla="*/ 563732 h 683581"/>
              <a:gd name="connsiteX16" fmla="*/ 239697 w 1798450"/>
              <a:gd name="connsiteY16" fmla="*/ 563732 h 683581"/>
              <a:gd name="connsiteX17" fmla="*/ 119848 w 1798450"/>
              <a:gd name="connsiteY17" fmla="*/ 683581 h 683581"/>
              <a:gd name="connsiteX18" fmla="*/ 0 w 1798450"/>
              <a:gd name="connsiteY18" fmla="*/ 563732 h 683581"/>
              <a:gd name="connsiteX19" fmla="*/ 59924 w 1798450"/>
              <a:gd name="connsiteY19" fmla="*/ 563732 h 683581"/>
              <a:gd name="connsiteX20" fmla="*/ 59924 w 1798450"/>
              <a:gd name="connsiteY20" fmla="*/ 204187 h 683581"/>
              <a:gd name="connsiteX21" fmla="*/ 750180 w 1798450"/>
              <a:gd name="connsiteY21" fmla="*/ 204187 h 683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798450" h="683581">
                <a:moveTo>
                  <a:pt x="750180" y="0"/>
                </a:moveTo>
                <a:lnTo>
                  <a:pt x="911448" y="0"/>
                </a:lnTo>
                <a:lnTo>
                  <a:pt x="911448" y="204187"/>
                </a:lnTo>
                <a:lnTo>
                  <a:pt x="1738526" y="204187"/>
                </a:lnTo>
                <a:lnTo>
                  <a:pt x="1738526" y="563732"/>
                </a:lnTo>
                <a:lnTo>
                  <a:pt x="1798450" y="563732"/>
                </a:lnTo>
                <a:lnTo>
                  <a:pt x="1678602" y="683581"/>
                </a:lnTo>
                <a:lnTo>
                  <a:pt x="1558753" y="563732"/>
                </a:lnTo>
                <a:lnTo>
                  <a:pt x="1618677" y="563732"/>
                </a:lnTo>
                <a:lnTo>
                  <a:pt x="1618677" y="324035"/>
                </a:lnTo>
                <a:lnTo>
                  <a:pt x="911448" y="324035"/>
                </a:lnTo>
                <a:lnTo>
                  <a:pt x="911448" y="326314"/>
                </a:lnTo>
                <a:lnTo>
                  <a:pt x="750180" y="326314"/>
                </a:lnTo>
                <a:lnTo>
                  <a:pt x="750180" y="324035"/>
                </a:lnTo>
                <a:lnTo>
                  <a:pt x="179773" y="324035"/>
                </a:lnTo>
                <a:lnTo>
                  <a:pt x="179773" y="563732"/>
                </a:lnTo>
                <a:lnTo>
                  <a:pt x="239697" y="563732"/>
                </a:lnTo>
                <a:lnTo>
                  <a:pt x="119848" y="683581"/>
                </a:lnTo>
                <a:lnTo>
                  <a:pt x="0" y="563732"/>
                </a:lnTo>
                <a:lnTo>
                  <a:pt x="59924" y="563732"/>
                </a:lnTo>
                <a:lnTo>
                  <a:pt x="59924" y="204187"/>
                </a:lnTo>
                <a:lnTo>
                  <a:pt x="750180" y="204187"/>
                </a:lnTo>
                <a:close/>
              </a:path>
            </a:pathLst>
          </a:cu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2" name="Flowchart: Decision 131">
            <a:extLst>
              <a:ext uri="{FF2B5EF4-FFF2-40B4-BE49-F238E27FC236}">
                <a16:creationId xmlns:a16="http://schemas.microsoft.com/office/drawing/2014/main" id="{D381950E-72EF-034E-120D-E8F2D3273533}"/>
              </a:ext>
            </a:extLst>
          </p:cNvPr>
          <p:cNvSpPr/>
          <p:nvPr/>
        </p:nvSpPr>
        <p:spPr>
          <a:xfrm>
            <a:off x="8925338" y="4879037"/>
            <a:ext cx="1534319" cy="691190"/>
          </a:xfrm>
          <a:prstGeom prst="flowChartDecision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ysClr val="windowText" lastClr="000000"/>
                </a:solidFill>
              </a:rPr>
              <a:t>If email</a:t>
            </a:r>
          </a:p>
        </p:txBody>
      </p:sp>
      <p:sp>
        <p:nvSpPr>
          <p:cNvPr id="133" name="Flowchart: Decision 132">
            <a:extLst>
              <a:ext uri="{FF2B5EF4-FFF2-40B4-BE49-F238E27FC236}">
                <a16:creationId xmlns:a16="http://schemas.microsoft.com/office/drawing/2014/main" id="{D2C0C9BF-7245-B5F9-14DF-9FA9E1EDC32B}"/>
              </a:ext>
            </a:extLst>
          </p:cNvPr>
          <p:cNvSpPr/>
          <p:nvPr/>
        </p:nvSpPr>
        <p:spPr>
          <a:xfrm>
            <a:off x="10576327" y="4879037"/>
            <a:ext cx="1534319" cy="691190"/>
          </a:xfrm>
          <a:prstGeom prst="flowChartDecision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ysClr val="windowText" lastClr="000000"/>
                </a:solidFill>
              </a:rPr>
              <a:t>If download</a:t>
            </a:r>
          </a:p>
        </p:txBody>
      </p:sp>
      <p:sp>
        <p:nvSpPr>
          <p:cNvPr id="134" name="Arrow: Down 133">
            <a:extLst>
              <a:ext uri="{FF2B5EF4-FFF2-40B4-BE49-F238E27FC236}">
                <a16:creationId xmlns:a16="http://schemas.microsoft.com/office/drawing/2014/main" id="{06698FF9-A1CD-0B67-79E8-219237CF0458}"/>
              </a:ext>
            </a:extLst>
          </p:cNvPr>
          <p:cNvSpPr/>
          <p:nvPr/>
        </p:nvSpPr>
        <p:spPr>
          <a:xfrm>
            <a:off x="9580541" y="5628894"/>
            <a:ext cx="233639" cy="153189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Arrow: Down 134">
            <a:extLst>
              <a:ext uri="{FF2B5EF4-FFF2-40B4-BE49-F238E27FC236}">
                <a16:creationId xmlns:a16="http://schemas.microsoft.com/office/drawing/2014/main" id="{0747E810-F2A4-90AC-3A8C-D3024042577C}"/>
              </a:ext>
            </a:extLst>
          </p:cNvPr>
          <p:cNvSpPr/>
          <p:nvPr/>
        </p:nvSpPr>
        <p:spPr>
          <a:xfrm>
            <a:off x="11226666" y="5638111"/>
            <a:ext cx="233639" cy="175677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Freeform: Shape 153">
            <a:extLst>
              <a:ext uri="{FF2B5EF4-FFF2-40B4-BE49-F238E27FC236}">
                <a16:creationId xmlns:a16="http://schemas.microsoft.com/office/drawing/2014/main" id="{77D3BFC1-91F1-2C0C-0BED-4470BB31331F}"/>
              </a:ext>
            </a:extLst>
          </p:cNvPr>
          <p:cNvSpPr/>
          <p:nvPr/>
        </p:nvSpPr>
        <p:spPr>
          <a:xfrm rot="5400000">
            <a:off x="9501439" y="4806248"/>
            <a:ext cx="390617" cy="3364489"/>
          </a:xfrm>
          <a:custGeom>
            <a:avLst/>
            <a:gdLst>
              <a:gd name="connsiteX0" fmla="*/ 0 w 390617"/>
              <a:gd name="connsiteY0" fmla="*/ 3169181 h 3364489"/>
              <a:gd name="connsiteX1" fmla="*/ 97654 w 390617"/>
              <a:gd name="connsiteY1" fmla="*/ 3169181 h 3364489"/>
              <a:gd name="connsiteX2" fmla="*/ 97654 w 390617"/>
              <a:gd name="connsiteY2" fmla="*/ 1798451 h 3364489"/>
              <a:gd name="connsiteX3" fmla="*/ 37810 w 390617"/>
              <a:gd name="connsiteY3" fmla="*/ 1798451 h 3364489"/>
              <a:gd name="connsiteX4" fmla="*/ 37810 w 390617"/>
              <a:gd name="connsiteY4" fmla="*/ 1673892 h 3364489"/>
              <a:gd name="connsiteX5" fmla="*/ 97654 w 390617"/>
              <a:gd name="connsiteY5" fmla="*/ 1673892 h 3364489"/>
              <a:gd name="connsiteX6" fmla="*/ 97654 w 390617"/>
              <a:gd name="connsiteY6" fmla="*/ 174540 h 3364489"/>
              <a:gd name="connsiteX7" fmla="*/ 38787 w 390617"/>
              <a:gd name="connsiteY7" fmla="*/ 174540 h 3364489"/>
              <a:gd name="connsiteX8" fmla="*/ 38787 w 390617"/>
              <a:gd name="connsiteY8" fmla="*/ 0 h 3364489"/>
              <a:gd name="connsiteX9" fmla="*/ 302280 w 390617"/>
              <a:gd name="connsiteY9" fmla="*/ 0 h 3364489"/>
              <a:gd name="connsiteX10" fmla="*/ 302280 w 390617"/>
              <a:gd name="connsiteY10" fmla="*/ 174540 h 3364489"/>
              <a:gd name="connsiteX11" fmla="*/ 292963 w 390617"/>
              <a:gd name="connsiteY11" fmla="*/ 174540 h 3364489"/>
              <a:gd name="connsiteX12" fmla="*/ 292963 w 390617"/>
              <a:gd name="connsiteY12" fmla="*/ 3169181 h 3364489"/>
              <a:gd name="connsiteX13" fmla="*/ 390617 w 390617"/>
              <a:gd name="connsiteY13" fmla="*/ 3169181 h 3364489"/>
              <a:gd name="connsiteX14" fmla="*/ 195309 w 390617"/>
              <a:gd name="connsiteY14" fmla="*/ 3364489 h 3364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90617" h="3364489">
                <a:moveTo>
                  <a:pt x="0" y="3169181"/>
                </a:moveTo>
                <a:lnTo>
                  <a:pt x="97654" y="3169181"/>
                </a:lnTo>
                <a:lnTo>
                  <a:pt x="97654" y="1798451"/>
                </a:lnTo>
                <a:lnTo>
                  <a:pt x="37810" y="1798451"/>
                </a:lnTo>
                <a:lnTo>
                  <a:pt x="37810" y="1673892"/>
                </a:lnTo>
                <a:lnTo>
                  <a:pt x="97654" y="1673892"/>
                </a:lnTo>
                <a:lnTo>
                  <a:pt x="97654" y="174540"/>
                </a:lnTo>
                <a:lnTo>
                  <a:pt x="38787" y="174540"/>
                </a:lnTo>
                <a:lnTo>
                  <a:pt x="38787" y="0"/>
                </a:lnTo>
                <a:lnTo>
                  <a:pt x="302280" y="0"/>
                </a:lnTo>
                <a:lnTo>
                  <a:pt x="302280" y="174540"/>
                </a:lnTo>
                <a:lnTo>
                  <a:pt x="292963" y="174540"/>
                </a:lnTo>
                <a:lnTo>
                  <a:pt x="292963" y="3169181"/>
                </a:lnTo>
                <a:lnTo>
                  <a:pt x="390617" y="3169181"/>
                </a:lnTo>
                <a:lnTo>
                  <a:pt x="195309" y="3364489"/>
                </a:lnTo>
                <a:close/>
              </a:path>
            </a:pathLst>
          </a:cu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4" name="Oval 143">
            <a:extLst>
              <a:ext uri="{FF2B5EF4-FFF2-40B4-BE49-F238E27FC236}">
                <a16:creationId xmlns:a16="http://schemas.microsoft.com/office/drawing/2014/main" id="{6213D99E-45F7-C0C0-AF98-573B4E83D69E}"/>
              </a:ext>
            </a:extLst>
          </p:cNvPr>
          <p:cNvSpPr/>
          <p:nvPr/>
        </p:nvSpPr>
        <p:spPr>
          <a:xfrm>
            <a:off x="6701438" y="6244355"/>
            <a:ext cx="1189608" cy="47939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END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0BC80C72-C2F1-4C53-93B8-939BA1B4327C}"/>
              </a:ext>
            </a:extLst>
          </p:cNvPr>
          <p:cNvSpPr txBox="1"/>
          <p:nvPr/>
        </p:nvSpPr>
        <p:spPr>
          <a:xfrm>
            <a:off x="419964" y="6199180"/>
            <a:ext cx="3393206" cy="52322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FLOWCHART</a:t>
            </a:r>
          </a:p>
        </p:txBody>
      </p:sp>
    </p:spTree>
    <p:extLst>
      <p:ext uri="{BB962C8B-B14F-4D97-AF65-F5344CB8AC3E}">
        <p14:creationId xmlns:p14="http://schemas.microsoft.com/office/powerpoint/2010/main" val="152430264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3" name="Picture Placeholder 332" descr="A woman with VR goggles on her face&#10;">
            <a:extLst>
              <a:ext uri="{FF2B5EF4-FFF2-40B4-BE49-F238E27FC236}">
                <a16:creationId xmlns:a16="http://schemas.microsoft.com/office/drawing/2014/main" id="{FD4B28D9-9B79-4001-A067-E63416BC8F0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5334461" cy="6867376"/>
          </a:xfrm>
        </p:spPr>
      </p:pic>
      <p:sp>
        <p:nvSpPr>
          <p:cNvPr id="170" name="Date Placeholder 169">
            <a:extLst>
              <a:ext uri="{FF2B5EF4-FFF2-40B4-BE49-F238E27FC236}">
                <a16:creationId xmlns:a16="http://schemas.microsoft.com/office/drawing/2014/main" id="{858C6970-5076-4B31-AADB-4CB24661C0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B2BFF67E-8392-4EB4-955D-C2398929F2F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2</a:t>
            </a:r>
          </a:p>
        </p:txBody>
      </p:sp>
      <p:sp>
        <p:nvSpPr>
          <p:cNvPr id="172" name="Slide Number Placeholder 171">
            <a:extLst>
              <a:ext uri="{FF2B5EF4-FFF2-40B4-BE49-F238E27FC236}">
                <a16:creationId xmlns:a16="http://schemas.microsoft.com/office/drawing/2014/main" id="{2576CD69-64FC-4255-8218-68471660C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7D7968E9-F35F-467A-AB25-FA51494F3B6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3</a:t>
            </a: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AB1F0844-6AE3-4B7A-B203-EFD1F867441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817970" y="1609772"/>
            <a:ext cx="3365003" cy="1171533"/>
          </a:xfrm>
        </p:spPr>
        <p:txBody>
          <a:bodyPr>
            <a:normAutofit/>
          </a:bodyPr>
          <a:lstStyle/>
          <a:p>
            <a:r>
              <a:rPr lang="en-US" sz="1800" dirty="0"/>
              <a:t>Gain Industry Knowledge of semiconductors and memory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D64EE55A-A02F-4EE4-83F2-B097394D38E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1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84AAE549-3A78-4243-8999-CEED726047F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817970" y="3129515"/>
            <a:ext cx="3365003" cy="1170432"/>
          </a:xfrm>
        </p:spPr>
        <p:txBody>
          <a:bodyPr>
            <a:noAutofit/>
          </a:bodyPr>
          <a:lstStyle/>
          <a:p>
            <a:r>
              <a:rPr lang="en-ZA" sz="1800" dirty="0"/>
              <a:t>Refine Technical and Software Skills</a:t>
            </a:r>
          </a:p>
          <a:p>
            <a:endParaRPr lang="en-ZA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FA396DB9-CA31-422D-91CF-362B933EE03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817970" y="4648156"/>
            <a:ext cx="3365003" cy="1170432"/>
          </a:xfrm>
        </p:spPr>
        <p:txBody>
          <a:bodyPr>
            <a:noAutofit/>
          </a:bodyPr>
          <a:lstStyle/>
          <a:p>
            <a:r>
              <a:rPr lang="en-US" sz="1800" dirty="0"/>
              <a:t>Build a deep professional network within the industry</a:t>
            </a:r>
          </a:p>
        </p:txBody>
      </p:sp>
      <p:sp>
        <p:nvSpPr>
          <p:cNvPr id="47" name="Title 46">
            <a:extLst>
              <a:ext uri="{FF2B5EF4-FFF2-40B4-BE49-F238E27FC236}">
                <a16:creationId xmlns:a16="http://schemas.microsoft.com/office/drawing/2014/main" id="{B8AD9710-779D-4FA0-81DF-0F195591C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07016" y="746631"/>
            <a:ext cx="5777838" cy="466344"/>
          </a:xfrm>
        </p:spPr>
        <p:txBody>
          <a:bodyPr/>
          <a:lstStyle/>
          <a:p>
            <a:r>
              <a:rPr lang="en-US" dirty="0"/>
              <a:t>What I am to achieve?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1283051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Placeholder 18" descr="A woman looking at a screen with tiny writing and graphs floating">
            <a:extLst>
              <a:ext uri="{FF2B5EF4-FFF2-40B4-BE49-F238E27FC236}">
                <a16:creationId xmlns:a16="http://schemas.microsoft.com/office/drawing/2014/main" id="{AACEA9E5-C8FF-4080-B2EE-93C3DA6E685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98367" y="0"/>
            <a:ext cx="6610301" cy="6867376"/>
          </a:xfrm>
        </p:spPr>
      </p:pic>
      <p:sp>
        <p:nvSpPr>
          <p:cNvPr id="23" name="Title 22">
            <a:extLst>
              <a:ext uri="{FF2B5EF4-FFF2-40B4-BE49-F238E27FC236}">
                <a16:creationId xmlns:a16="http://schemas.microsoft.com/office/drawing/2014/main" id="{8A0965D6-0D20-40A0-8897-EDF8A7A46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710213"/>
            <a:ext cx="6007099" cy="5111157"/>
          </a:xfrm>
        </p:spPr>
        <p:txBody>
          <a:bodyPr/>
          <a:lstStyle/>
          <a:p>
            <a:br>
              <a:rPr lang="en-US" noProof="0" dirty="0"/>
            </a:br>
            <a:r>
              <a:rPr lang="en-US" noProof="0" dirty="0"/>
              <a:t>Business Model</a:t>
            </a: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D1E74F73-E009-4956-9E74-742C1038F57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29016" y="2368506"/>
            <a:ext cx="4771030" cy="365125"/>
          </a:xfrm>
        </p:spPr>
        <p:txBody>
          <a:bodyPr/>
          <a:lstStyle/>
          <a:p>
            <a:r>
              <a:rPr lang="en-ZA" dirty="0"/>
              <a:t>Company</a:t>
            </a:r>
            <a:endParaRPr lang="en-US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BAD5E990-59DB-44C5-B716-B0352D7535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29017" y="2605040"/>
            <a:ext cx="4771030" cy="80107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As a global leader, it specializes in designing, developing, and manufacturing advanced memory and storage products. 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28BBCDDB-C7C0-4CA5-AA45-222EBE63B6C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29016" y="3431849"/>
            <a:ext cx="4771030" cy="365125"/>
          </a:xfrm>
        </p:spPr>
        <p:txBody>
          <a:bodyPr/>
          <a:lstStyle/>
          <a:p>
            <a:r>
              <a:rPr lang="en-ZA" dirty="0"/>
              <a:t>Product</a:t>
            </a:r>
            <a:endParaRPr lang="en-US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AC22CBC4-517B-4095-8962-C489045E3C6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29016" y="3638842"/>
            <a:ext cx="4771030" cy="104870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Dynamic random-access memory, flash memory, and USB flash drives. Essential for creating rapid advancements in various fields such as artificial intelligence.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6D1B74B2-695A-4FED-8B66-D854AA9FF00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29016" y="4800900"/>
            <a:ext cx="4771030" cy="365125"/>
          </a:xfrm>
        </p:spPr>
        <p:txBody>
          <a:bodyPr/>
          <a:lstStyle/>
          <a:p>
            <a:r>
              <a:rPr lang="en-ZA" dirty="0"/>
              <a:t>Benefits for AI</a:t>
            </a:r>
            <a:endParaRPr lang="en-US" dirty="0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949FAB0A-4907-445D-8D12-8F4584E25E5F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29016" y="5003070"/>
            <a:ext cx="4771030" cy="546815"/>
          </a:xfrm>
        </p:spPr>
        <p:txBody>
          <a:bodyPr>
            <a:normAutofit fontScale="92500"/>
          </a:bodyPr>
          <a:lstStyle/>
          <a:p>
            <a:r>
              <a:rPr lang="en-US" dirty="0"/>
              <a:t>Provide the necessary speed and capacity for these demanding applications, driving advancements in AI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CA4FBE-BC87-4AB1-BD16-CAF99641A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2" name="Picture 1" descr="A black background with white letters&#10;&#10;Description automatically generated">
            <a:extLst>
              <a:ext uri="{FF2B5EF4-FFF2-40B4-BE49-F238E27FC236}">
                <a16:creationId xmlns:a16="http://schemas.microsoft.com/office/drawing/2014/main" id="{07B04F42-B0F4-D5CB-9264-F8C60B513B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016" y="858727"/>
            <a:ext cx="2583347" cy="719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67240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B506446-B30B-40ED-ADE9-3D4F3BCBAA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6AE73C5-0CED-53C6-FB92-8527E68ABB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3C1DC3-3884-8AAE-8D7B-A9AB32DAB3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5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390AF6-F0BA-B6BB-F29C-7AF2E39BA7A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Quality Control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A068366-B0B2-0371-453D-DC3D05748B0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Metrology provides the data needed to maintain high-quality standards. It ensures that each component is built correctly and will function as intended.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B3BE492-6D28-4E5F-B549-143C10A487C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By detecting defects and non-conformities, metrology helps in improving the yield of usable chips from each wafer, which is essential for cost efficiency.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EEE262D-A22F-A1A8-3286-27F17478BFB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As semiconductor technology advances, metrology evolves to measure ever-smaller features, facilitating the development of next-generation devices.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5020359-7A2A-DF55-6E4A-37665F58C42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The reliability of semiconductor devices is paramount, especially in critical applications. Metrology ensures that devices will not fail prematurely.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06C6985-22F2-4738-8D6E-96B371AD7DA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Yield Improvement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27EF4B6-A404-1626-4AF1-824DFB4238C2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Advancement of Technology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9D03CF6-74A1-DEFE-F078-BFBBBD39C20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Reliability Assurance</a:t>
            </a: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34B32AF6-923A-EC67-FF21-DD8BB5DBA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Metrology?</a:t>
            </a:r>
          </a:p>
        </p:txBody>
      </p:sp>
      <p:pic>
        <p:nvPicPr>
          <p:cNvPr id="19" name="Picture Placeholder 18" descr="Rating 3 Star with solid fill">
            <a:extLst>
              <a:ext uri="{FF2B5EF4-FFF2-40B4-BE49-F238E27FC236}">
                <a16:creationId xmlns:a16="http://schemas.microsoft.com/office/drawing/2014/main" id="{A10761E5-376B-4A62-23C1-A207DC4581FD}"/>
              </a:ext>
            </a:extLst>
          </p:cNvPr>
          <p:cNvPicPr>
            <a:picLocks noGrp="1" noChangeAspect="1"/>
          </p:cNvPicPr>
          <p:nvPr>
            <p:ph type="pic" sz="quarter" idx="32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31" r="131"/>
          <a:stretch>
            <a:fillRect/>
          </a:stretch>
        </p:blipFill>
        <p:spPr/>
      </p:pic>
      <p:pic>
        <p:nvPicPr>
          <p:cNvPr id="21" name="Picture Placeholder 20" descr="Upward trend with solid fill">
            <a:extLst>
              <a:ext uri="{FF2B5EF4-FFF2-40B4-BE49-F238E27FC236}">
                <a16:creationId xmlns:a16="http://schemas.microsoft.com/office/drawing/2014/main" id="{2E4C6FD1-776F-2F79-81C1-50492F6C3244}"/>
              </a:ext>
            </a:extLst>
          </p:cNvPr>
          <p:cNvPicPr>
            <a:picLocks noGrp="1" noChangeAspect="1"/>
          </p:cNvPicPr>
          <p:nvPr>
            <p:ph type="pic" sz="quarter" idx="33"/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31" r="131"/>
          <a:stretch>
            <a:fillRect/>
          </a:stretch>
        </p:blipFill>
        <p:spPr/>
      </p:pic>
      <p:pic>
        <p:nvPicPr>
          <p:cNvPr id="23" name="Picture Placeholder 22" descr="Artificial Intelligence with solid fill">
            <a:extLst>
              <a:ext uri="{FF2B5EF4-FFF2-40B4-BE49-F238E27FC236}">
                <a16:creationId xmlns:a16="http://schemas.microsoft.com/office/drawing/2014/main" id="{49A78FF2-E377-0EBB-DE1C-B1DE49C1E511}"/>
              </a:ext>
            </a:extLst>
          </p:cNvPr>
          <p:cNvPicPr>
            <a:picLocks noGrp="1" noChangeAspect="1"/>
          </p:cNvPicPr>
          <p:nvPr>
            <p:ph type="pic" sz="quarter" idx="34"/>
          </p:nvPr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131" r="131"/>
          <a:stretch>
            <a:fillRect/>
          </a:stretch>
        </p:blipFill>
        <p:spPr/>
      </p:pic>
      <p:pic>
        <p:nvPicPr>
          <p:cNvPr id="25" name="Picture Placeholder 24" descr="Body builder with solid fill">
            <a:extLst>
              <a:ext uri="{FF2B5EF4-FFF2-40B4-BE49-F238E27FC236}">
                <a16:creationId xmlns:a16="http://schemas.microsoft.com/office/drawing/2014/main" id="{C498F9D1-A0A6-17D7-E59C-C3FB4AA77001}"/>
              </a:ext>
            </a:extLst>
          </p:cNvPr>
          <p:cNvPicPr>
            <a:picLocks noGrp="1" noChangeAspect="1"/>
          </p:cNvPicPr>
          <p:nvPr>
            <p:ph type="pic" sz="quarter" idx="35"/>
          </p:nvPr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l="131" r="13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2290100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E794A6-C510-9EFA-0E69-D4D3CF17E5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6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4F5260B-8D6F-B0B4-06E7-FDD6A20FCC5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/>
          </a:bodyPr>
          <a:lstStyle/>
          <a:p>
            <a:r>
              <a:rPr lang="en-US" dirty="0"/>
              <a:t>Liaising with Team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B6E3533-4D57-9E59-41B1-F105BD8225A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Engaging with team members for feedback and improvements to tailor solution to their needs.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0114D86-9C8E-7F9C-2B1D-F0456BF6B24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Conduct daily ADC validation to ensure ADC is functioning as expected. Report issues such as overkill and underkill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724F809-ED32-9A97-3B88-07DA84875F9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Second project to create a solution to process a text file for data analysis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B77235B-415E-F697-A0D5-B50254458B4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First project to create a solution for flip chip analysis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782CC99-FB21-4CF3-FAE7-B0EE6F074B7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Adc Daily Validation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FD1144D-C65A-BD15-8448-A6A36E75938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ATI Data Processing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32DEA55-2667-3099-62F7-C7FD958A9B4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Flip Chip analysis </a:t>
            </a: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E3E2E19F-F188-4DAB-D14B-913B98BFF6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1790" y="2708105"/>
            <a:ext cx="2956810" cy="1129164"/>
          </a:xfrm>
        </p:spPr>
        <p:txBody>
          <a:bodyPr>
            <a:normAutofit/>
          </a:bodyPr>
          <a:lstStyle/>
          <a:p>
            <a:r>
              <a:rPr lang="en-US" sz="3600" dirty="0"/>
              <a:t>My tasks</a:t>
            </a:r>
          </a:p>
        </p:txBody>
      </p:sp>
    </p:spTree>
    <p:extLst>
      <p:ext uri="{BB962C8B-B14F-4D97-AF65-F5344CB8AC3E}">
        <p14:creationId xmlns:p14="http://schemas.microsoft.com/office/powerpoint/2010/main" val="15552759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93A3DB1-3BF5-FF59-A27C-86D4519EF9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7FECC9-0A08-0CC2-6CA5-CAA43CF66F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D24A0C-F18E-F1C4-659B-E352B53315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7</a:t>
            </a:fld>
            <a:endParaRPr lang="en-US" dirty="0"/>
          </a:p>
        </p:txBody>
      </p:sp>
      <p:sp>
        <p:nvSpPr>
          <p:cNvPr id="68" name="Title 67">
            <a:extLst>
              <a:ext uri="{FF2B5EF4-FFF2-40B4-BE49-F238E27FC236}">
                <a16:creationId xmlns:a16="http://schemas.microsoft.com/office/drawing/2014/main" id="{EA00D31C-FCFB-48BE-30B0-0E5AD903EE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9716" y="308462"/>
            <a:ext cx="5184648" cy="466344"/>
          </a:xfrm>
        </p:spPr>
        <p:txBody>
          <a:bodyPr/>
          <a:lstStyle/>
          <a:p>
            <a:r>
              <a:rPr lang="en-US" dirty="0"/>
              <a:t>Inspection Levels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C317962-2853-48E4-A877-9701ACAA7D51}"/>
              </a:ext>
            </a:extLst>
          </p:cNvPr>
          <p:cNvSpPr/>
          <p:nvPr/>
        </p:nvSpPr>
        <p:spPr>
          <a:xfrm>
            <a:off x="484632" y="3746749"/>
            <a:ext cx="1724714" cy="36512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BA94BA7-7C5C-A70C-A662-B67CCE5A700A}"/>
              </a:ext>
            </a:extLst>
          </p:cNvPr>
          <p:cNvSpPr/>
          <p:nvPr/>
        </p:nvSpPr>
        <p:spPr>
          <a:xfrm>
            <a:off x="484631" y="3381624"/>
            <a:ext cx="2618913" cy="36512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1-5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7CB45EA-E3B9-67EA-1908-1820FCAE9C39}"/>
              </a:ext>
            </a:extLst>
          </p:cNvPr>
          <p:cNvSpPr/>
          <p:nvPr/>
        </p:nvSpPr>
        <p:spPr>
          <a:xfrm>
            <a:off x="484630" y="3016499"/>
            <a:ext cx="3577703" cy="36512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100 - 120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9EB70A0-AEE8-5A80-8E73-B2E16E674ACA}"/>
              </a:ext>
            </a:extLst>
          </p:cNvPr>
          <p:cNvSpPr/>
          <p:nvPr/>
        </p:nvSpPr>
        <p:spPr>
          <a:xfrm>
            <a:off x="484629" y="2651374"/>
            <a:ext cx="4651902" cy="36512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1000 – 1200 ++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C9B013D-313B-9400-7C8C-8EAA5573FB59}"/>
              </a:ext>
            </a:extLst>
          </p:cNvPr>
          <p:cNvSpPr/>
          <p:nvPr/>
        </p:nvSpPr>
        <p:spPr>
          <a:xfrm>
            <a:off x="484628" y="2286249"/>
            <a:ext cx="5743855" cy="36512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5000 – 6000++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9C98607-9568-A012-879E-A1A11D7DF88C}"/>
              </a:ext>
            </a:extLst>
          </p:cNvPr>
          <p:cNvSpPr/>
          <p:nvPr/>
        </p:nvSpPr>
        <p:spPr>
          <a:xfrm>
            <a:off x="484628" y="1921124"/>
            <a:ext cx="6968975" cy="36512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30000 – 36000 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D12B0BC-4669-EE53-0754-92714A5973C6}"/>
              </a:ext>
            </a:extLst>
          </p:cNvPr>
          <p:cNvSpPr/>
          <p:nvPr/>
        </p:nvSpPr>
        <p:spPr>
          <a:xfrm>
            <a:off x="484627" y="1555999"/>
            <a:ext cx="8380525" cy="36512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150000 -180000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FC3A8CF-FF46-6E13-A7E7-2127D65F344B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2209346" y="3929312"/>
            <a:ext cx="2664554" cy="14275"/>
          </a:xfrm>
          <a:prstGeom prst="line">
            <a:avLst/>
          </a:prstGeom>
          <a:ln w="1905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A3866F3-9D79-FB7A-FF98-A991A0C13238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3103544" y="3564187"/>
            <a:ext cx="3036161" cy="5468"/>
          </a:xfrm>
          <a:prstGeom prst="line">
            <a:avLst/>
          </a:prstGeom>
          <a:ln w="1905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B3AAC06F-B66B-8FD8-6747-6DFFD5C9B88E}"/>
              </a:ext>
            </a:extLst>
          </p:cNvPr>
          <p:cNvCxnSpPr>
            <a:cxnSpLocks/>
            <a:stCxn id="15" idx="3"/>
          </p:cNvCxnSpPr>
          <p:nvPr/>
        </p:nvCxnSpPr>
        <p:spPr>
          <a:xfrm flipV="1">
            <a:off x="4062333" y="3199059"/>
            <a:ext cx="2836414" cy="3"/>
          </a:xfrm>
          <a:prstGeom prst="line">
            <a:avLst/>
          </a:prstGeom>
          <a:ln w="1905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628162EE-1002-7F6A-AF23-81EF8225378F}"/>
              </a:ext>
            </a:extLst>
          </p:cNvPr>
          <p:cNvCxnSpPr>
            <a:cxnSpLocks/>
            <a:stCxn id="16" idx="3"/>
          </p:cNvCxnSpPr>
          <p:nvPr/>
        </p:nvCxnSpPr>
        <p:spPr>
          <a:xfrm flipV="1">
            <a:off x="5136531" y="2833933"/>
            <a:ext cx="2835676" cy="4"/>
          </a:xfrm>
          <a:prstGeom prst="line">
            <a:avLst/>
          </a:prstGeom>
          <a:ln w="1905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AA1DF0E-208A-979A-FB07-11B5FC74C379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6228483" y="2468812"/>
            <a:ext cx="2353671" cy="18012"/>
          </a:xfrm>
          <a:prstGeom prst="line">
            <a:avLst/>
          </a:prstGeom>
          <a:ln w="1905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6EB50FF-C87D-5929-2D1F-C9DE54998652}"/>
              </a:ext>
            </a:extLst>
          </p:cNvPr>
          <p:cNvCxnSpPr>
            <a:cxnSpLocks/>
          </p:cNvCxnSpPr>
          <p:nvPr/>
        </p:nvCxnSpPr>
        <p:spPr>
          <a:xfrm>
            <a:off x="7257208" y="2103682"/>
            <a:ext cx="2397967" cy="0"/>
          </a:xfrm>
          <a:prstGeom prst="line">
            <a:avLst/>
          </a:prstGeom>
          <a:ln w="1905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7ECB4D44-07A4-4620-13D4-BE4092A1BA49}"/>
              </a:ext>
            </a:extLst>
          </p:cNvPr>
          <p:cNvCxnSpPr>
            <a:cxnSpLocks/>
            <a:stCxn id="19" idx="3"/>
          </p:cNvCxnSpPr>
          <p:nvPr/>
        </p:nvCxnSpPr>
        <p:spPr>
          <a:xfrm>
            <a:off x="8865152" y="1738562"/>
            <a:ext cx="1564464" cy="7505"/>
          </a:xfrm>
          <a:prstGeom prst="line">
            <a:avLst/>
          </a:prstGeom>
          <a:ln w="1905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1D914957-5BB6-69BA-F7E0-A7861BA3BBF1}"/>
              </a:ext>
            </a:extLst>
          </p:cNvPr>
          <p:cNvSpPr txBox="1"/>
          <p:nvPr/>
        </p:nvSpPr>
        <p:spPr>
          <a:xfrm>
            <a:off x="4873900" y="3745324"/>
            <a:ext cx="775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Die 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9B4AB00-E2A9-2008-E64A-2863085CB3A5}"/>
              </a:ext>
            </a:extLst>
          </p:cNvPr>
          <p:cNvSpPr txBox="1"/>
          <p:nvPr/>
        </p:nvSpPr>
        <p:spPr>
          <a:xfrm>
            <a:off x="6889134" y="2999591"/>
            <a:ext cx="8381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Strip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EAC9CDE-E4E3-A2D8-4418-83712ACDFB84}"/>
              </a:ext>
            </a:extLst>
          </p:cNvPr>
          <p:cNvSpPr txBox="1"/>
          <p:nvPr/>
        </p:nvSpPr>
        <p:spPr>
          <a:xfrm>
            <a:off x="7963332" y="2656687"/>
            <a:ext cx="750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Lot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34501B2-9574-0859-EC25-28265BCB047D}"/>
              </a:ext>
            </a:extLst>
          </p:cNvPr>
          <p:cNvSpPr txBox="1"/>
          <p:nvPr/>
        </p:nvSpPr>
        <p:spPr>
          <a:xfrm>
            <a:off x="9655175" y="1916917"/>
            <a:ext cx="1072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Device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BBCB09E-3DDC-9EE1-4063-E67F9FA8BC09}"/>
              </a:ext>
            </a:extLst>
          </p:cNvPr>
          <p:cNvSpPr txBox="1"/>
          <p:nvPr/>
        </p:nvSpPr>
        <p:spPr>
          <a:xfrm>
            <a:off x="8582154" y="2299072"/>
            <a:ext cx="1072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Machine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B013D25-7379-53E2-1015-42AC8D51BA86}"/>
              </a:ext>
            </a:extLst>
          </p:cNvPr>
          <p:cNvSpPr txBox="1"/>
          <p:nvPr/>
        </p:nvSpPr>
        <p:spPr>
          <a:xfrm>
            <a:off x="6136008" y="3375992"/>
            <a:ext cx="1023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Defect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FF456E1-63A7-D1E1-124B-D813CCDBD574}"/>
              </a:ext>
            </a:extLst>
          </p:cNvPr>
          <p:cNvSpPr txBox="1"/>
          <p:nvPr/>
        </p:nvSpPr>
        <p:spPr>
          <a:xfrm>
            <a:off x="10518304" y="1561401"/>
            <a:ext cx="7681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Date</a:t>
            </a:r>
          </a:p>
        </p:txBody>
      </p:sp>
      <p:pic>
        <p:nvPicPr>
          <p:cNvPr id="1028" name="Picture 4" descr="IC Substrates Manufacture - Winow">
            <a:extLst>
              <a:ext uri="{FF2B5EF4-FFF2-40B4-BE49-F238E27FC236}">
                <a16:creationId xmlns:a16="http://schemas.microsoft.com/office/drawing/2014/main" id="{10AAC536-2244-F386-42B9-B9E054F505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8" t="26946" r="3516" b="26116"/>
          <a:stretch/>
        </p:blipFill>
        <p:spPr bwMode="auto">
          <a:xfrm>
            <a:off x="7409009" y="4373143"/>
            <a:ext cx="4232994" cy="1724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54183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Placeholder 20" descr="A graph showing a number of clusters&#10;&#10;Description automatically generated">
            <a:extLst>
              <a:ext uri="{FF2B5EF4-FFF2-40B4-BE49-F238E27FC236}">
                <a16:creationId xmlns:a16="http://schemas.microsoft.com/office/drawing/2014/main" id="{1079B5B0-D03F-3E5B-674E-13B08E11A81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1142" r="7029"/>
          <a:stretch/>
        </p:blipFill>
        <p:spPr>
          <a:xfrm>
            <a:off x="5429297" y="0"/>
            <a:ext cx="6762703" cy="6867376"/>
          </a:xfr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E357C2-613C-CADD-BD32-A063555660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402E4C0-AD5E-4E8C-9F21-7CCE474BDCEB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  <p:sp>
        <p:nvSpPr>
          <p:cNvPr id="22" name="Title 5">
            <a:extLst>
              <a:ext uri="{FF2B5EF4-FFF2-40B4-BE49-F238E27FC236}">
                <a16:creationId xmlns:a16="http://schemas.microsoft.com/office/drawing/2014/main" id="{C75FE3F4-BBA6-63EE-80C2-9DC44383C6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1672143"/>
            <a:ext cx="6019802" cy="3513714"/>
          </a:xfrm>
        </p:spPr>
        <p:txBody>
          <a:bodyPr/>
          <a:lstStyle/>
          <a:p>
            <a:r>
              <a:rPr lang="en-US" dirty="0"/>
              <a:t>Flip Chip Analysis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CDC79E-FFF7-9F93-4B97-B2ABDDBC42B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94575" y="3007594"/>
            <a:ext cx="4850550" cy="1731145"/>
          </a:xfrm>
        </p:spPr>
        <p:txBody>
          <a:bodyPr>
            <a:normAutofit/>
          </a:bodyPr>
          <a:lstStyle/>
          <a:p>
            <a:r>
              <a:rPr lang="en-US" dirty="0"/>
              <a:t>How to create a flip chip analysis method for underfill dispense on die level?</a:t>
            </a:r>
          </a:p>
        </p:txBody>
      </p:sp>
      <p:pic>
        <p:nvPicPr>
          <p:cNvPr id="32" name="Picture 31" descr="A red and white graph&#10;&#10;Description automatically generated with medium confidence">
            <a:extLst>
              <a:ext uri="{FF2B5EF4-FFF2-40B4-BE49-F238E27FC236}">
                <a16:creationId xmlns:a16="http://schemas.microsoft.com/office/drawing/2014/main" id="{A937D71D-038A-8A61-9CFA-06E3BC746A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838" y="4781546"/>
            <a:ext cx="2085830" cy="2085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56802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Video 5" title="Box Packages">
            <a:hlinkClick r:id="" action="ppaction://media"/>
            <a:extLst>
              <a:ext uri="{FF2B5EF4-FFF2-40B4-BE49-F238E27FC236}">
                <a16:creationId xmlns:a16="http://schemas.microsoft.com/office/drawing/2014/main" id="{B0AEF6D2-A709-A008-4B0A-059D826EFB7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988256" y="1409552"/>
            <a:ext cx="6220411" cy="3498980"/>
          </a:xfrm>
          <a:prstGeom prst="rect">
            <a:avLst/>
          </a:prstGeom>
          <a:noFill/>
        </p:spPr>
      </p:pic>
      <p:sp>
        <p:nvSpPr>
          <p:cNvPr id="17" name="Title 2">
            <a:extLst>
              <a:ext uri="{FF2B5EF4-FFF2-40B4-BE49-F238E27FC236}">
                <a16:creationId xmlns:a16="http://schemas.microsoft.com/office/drawing/2014/main" id="{E39C7955-D11A-9D2D-533C-95AD8DD97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69139"/>
            <a:ext cx="6531429" cy="5319721"/>
          </a:xfrm>
        </p:spPr>
        <p:txBody>
          <a:bodyPr/>
          <a:lstStyle/>
          <a:p>
            <a:r>
              <a:rPr lang="en-US" dirty="0"/>
              <a:t>What is flip chip?</a:t>
            </a:r>
          </a:p>
        </p:txBody>
      </p:sp>
      <p:sp>
        <p:nvSpPr>
          <p:cNvPr id="33" name="Slide Number Placeholder 11">
            <a:extLst>
              <a:ext uri="{FF2B5EF4-FFF2-40B4-BE49-F238E27FC236}">
                <a16:creationId xmlns:a16="http://schemas.microsoft.com/office/drawing/2014/main" id="{5B5F7AB2-D201-20BC-FAB0-E4B1469DA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A402E4C0-AD5E-4E8C-9F21-7CCE474BDCEB}" type="slidenum">
              <a:rPr lang="en-US" smtClean="0"/>
              <a:pPr>
                <a:spcAft>
                  <a:spcPts val="600"/>
                </a:spcAft>
              </a:pPr>
              <a:t>9</a:t>
            </a:fld>
            <a:endParaRPr lang="en-US"/>
          </a:p>
        </p:txBody>
      </p:sp>
      <p:sp>
        <p:nvSpPr>
          <p:cNvPr id="22" name="Picture Placeholder 1">
            <a:extLst>
              <a:ext uri="{FF2B5EF4-FFF2-40B4-BE49-F238E27FC236}">
                <a16:creationId xmlns:a16="http://schemas.microsoft.com/office/drawing/2014/main" id="{CD61D9D3-C3D3-B836-7FDB-AF8120C4B85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37930" y="2133461"/>
            <a:ext cx="6055567" cy="3498980"/>
          </a:xfrm>
        </p:spPr>
        <p:txBody>
          <a:bodyPr>
            <a:normAutofit fontScale="92500" lnSpcReduction="20000"/>
          </a:bodyPr>
          <a:lstStyle/>
          <a:p>
            <a:pPr algn="l"/>
            <a:r>
              <a:rPr lang="en-US" sz="1600" dirty="0"/>
              <a:t>Flip Chip, also known as controlled-collapse chip connection, is an advanced semiconductor packaging technique used in the manufacturing of memory components.</a:t>
            </a:r>
          </a:p>
          <a:p>
            <a:pPr algn="l"/>
            <a:endParaRPr lang="en-US" sz="1600" dirty="0"/>
          </a:p>
          <a:p>
            <a:pPr marL="342900" indent="-342900" algn="l">
              <a:buFont typeface="+mj-lt"/>
              <a:buAutoNum type="arabicPeriod"/>
            </a:pPr>
            <a:r>
              <a:rPr lang="en-US" sz="1600" dirty="0"/>
              <a:t>  Flip Chip allows direct attachment of a chip or IC to a substrate or circuitry. Instead of the traditional wire bonding method, flip chips are connected using Copper pillars.</a:t>
            </a:r>
          </a:p>
          <a:p>
            <a:pPr marL="342900" indent="-342900" algn="l">
              <a:buFont typeface="+mj-lt"/>
              <a:buAutoNum type="arabicPeriod"/>
            </a:pPr>
            <a:endParaRPr lang="en-US" sz="1600" dirty="0"/>
          </a:p>
          <a:p>
            <a:pPr marL="342900" indent="-342900" algn="l">
              <a:buFont typeface="+mj-lt"/>
              <a:buAutoNum type="arabicPeriod"/>
            </a:pPr>
            <a:r>
              <a:rPr lang="en-US" sz="1600" dirty="0"/>
              <a:t>Flip Chips offers many advantages such as miniaturization, improved performance due to its high interconnectivity and shorter signal paths.</a:t>
            </a:r>
          </a:p>
          <a:p>
            <a:pPr marL="342900" indent="-342900" algn="l">
              <a:buFont typeface="+mj-lt"/>
              <a:buAutoNum type="arabicPeriod"/>
            </a:pPr>
            <a:endParaRPr lang="en-US" sz="1600" dirty="0"/>
          </a:p>
          <a:p>
            <a:pPr marL="342900" indent="-342900" algn="l">
              <a:buFont typeface="+mj-lt"/>
              <a:buAutoNum type="arabicPeriod"/>
            </a:pPr>
            <a:r>
              <a:rPr lang="en-US" sz="1600" dirty="0"/>
              <a:t>Flip Chip requires an underfill dispense between the chip and substrate to prevent air pockets.</a:t>
            </a:r>
          </a:p>
        </p:txBody>
      </p:sp>
    </p:spTree>
    <p:extLst>
      <p:ext uri="{BB962C8B-B14F-4D97-AF65-F5344CB8AC3E}">
        <p14:creationId xmlns:p14="http://schemas.microsoft.com/office/powerpoint/2010/main" val="8868084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8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ustom 2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7A1380"/>
      </a:accent1>
      <a:accent2>
        <a:srgbClr val="0C1A69"/>
      </a:accent2>
      <a:accent3>
        <a:srgbClr val="F4292E"/>
      </a:accent3>
      <a:accent4>
        <a:srgbClr val="FD49C1"/>
      </a:accent4>
      <a:accent5>
        <a:srgbClr val="15C7C7"/>
      </a:accent5>
      <a:accent6>
        <a:srgbClr val="02DCFA"/>
      </a:accent6>
      <a:hlink>
        <a:srgbClr val="0563C1"/>
      </a:hlink>
      <a:folHlink>
        <a:srgbClr val="954F72"/>
      </a:folHlink>
    </a:clrScheme>
    <a:fontScheme name="Custom 31">
      <a:majorFont>
        <a:latin typeface="Posterama Bold"/>
        <a:ea typeface=""/>
        <a:cs typeface=""/>
      </a:majorFont>
      <a:minorFont>
        <a:latin typeface="Bierstad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ch Pitch Deck_TM33781529_Win32_JC_v3" id="{862F7C05-3205-4562-AA5F-868BCB6856F9}" vid="{97BBE2DD-0E32-4C1B-8BB2-0414672F316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1226</Words>
  <Application>Microsoft Office PowerPoint</Application>
  <PresentationFormat>Widescreen</PresentationFormat>
  <Paragraphs>229</Paragraphs>
  <Slides>20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Aptos</vt:lpstr>
      <vt:lpstr>Arial</vt:lpstr>
      <vt:lpstr>Bierstadt</vt:lpstr>
      <vt:lpstr>Posterama</vt:lpstr>
      <vt:lpstr>Posterama Bold</vt:lpstr>
      <vt:lpstr>Office Theme</vt:lpstr>
      <vt:lpstr>Metro RDA Internship</vt:lpstr>
      <vt:lpstr>Who Am I?</vt:lpstr>
      <vt:lpstr>What I am to achieve?</vt:lpstr>
      <vt:lpstr> Business Model</vt:lpstr>
      <vt:lpstr>What is Metrology?</vt:lpstr>
      <vt:lpstr>My tasks</vt:lpstr>
      <vt:lpstr>Inspection Levels</vt:lpstr>
      <vt:lpstr>Flip Chip Analysis</vt:lpstr>
      <vt:lpstr>What is flip chip?</vt:lpstr>
      <vt:lpstr>Underfill Problem</vt:lpstr>
      <vt:lpstr>Current Inspection </vt:lpstr>
      <vt:lpstr>Project Scope </vt:lpstr>
      <vt:lpstr>Solution</vt:lpstr>
      <vt:lpstr>ADC UF hotspot Detection</vt:lpstr>
      <vt:lpstr>Python – Data Processing</vt:lpstr>
      <vt:lpstr>StreamLit – UI/UX Dashboard</vt:lpstr>
      <vt:lpstr>Plotly – Graphics &amp; Visuals</vt:lpstr>
      <vt:lpstr>SMTP – Emailing Service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Company Improvements</dc:title>
  <dc:creator>Firas Hilman Bin Harizan [ Intern ]</dc:creator>
  <cp:lastModifiedBy>Firas Hilman Bin Harizan [ Intern ]</cp:lastModifiedBy>
  <cp:revision>2</cp:revision>
  <dcterms:created xsi:type="dcterms:W3CDTF">2024-08-06T02:57:12Z</dcterms:created>
  <dcterms:modified xsi:type="dcterms:W3CDTF">2024-08-06T02:59:11Z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37874100-6000-43b6-a204-2d77792600b9_Enabled">
    <vt:lpwstr>true</vt:lpwstr>
  </property>
  <property fmtid="{D5CDD505-2E9C-101B-9397-08002B2CF9AE}" pid="3" name="MSIP_Label_37874100-6000-43b6-a204-2d77792600b9_SetDate">
    <vt:lpwstr>2024-08-06T02:57:46Z</vt:lpwstr>
  </property>
  <property fmtid="{D5CDD505-2E9C-101B-9397-08002B2CF9AE}" pid="4" name="MSIP_Label_37874100-6000-43b6-a204-2d77792600b9_Method">
    <vt:lpwstr>Standard</vt:lpwstr>
  </property>
  <property fmtid="{D5CDD505-2E9C-101B-9397-08002B2CF9AE}" pid="5" name="MSIP_Label_37874100-6000-43b6-a204-2d77792600b9_Name">
    <vt:lpwstr>Confidential</vt:lpwstr>
  </property>
  <property fmtid="{D5CDD505-2E9C-101B-9397-08002B2CF9AE}" pid="6" name="MSIP_Label_37874100-6000-43b6-a204-2d77792600b9_SiteId">
    <vt:lpwstr>f38a5ecd-2813-4862-b11b-ac1d563c806f</vt:lpwstr>
  </property>
  <property fmtid="{D5CDD505-2E9C-101B-9397-08002B2CF9AE}" pid="7" name="MSIP_Label_37874100-6000-43b6-a204-2d77792600b9_ActionId">
    <vt:lpwstr>bc9e7476-4abd-4827-8349-8c8ed4df3e79</vt:lpwstr>
  </property>
  <property fmtid="{D5CDD505-2E9C-101B-9397-08002B2CF9AE}" pid="8" name="MSIP_Label_37874100-6000-43b6-a204-2d77792600b9_ContentBits">
    <vt:lpwstr>3</vt:lpwstr>
  </property>
  <property fmtid="{D5CDD505-2E9C-101B-9397-08002B2CF9AE}" pid="9" name="ClassificationContentMarkingFooterLocations">
    <vt:lpwstr>Office Theme:10</vt:lpwstr>
  </property>
  <property fmtid="{D5CDD505-2E9C-101B-9397-08002B2CF9AE}" pid="10" name="ClassificationContentMarkingFooterText">
    <vt:lpwstr>Micron Confidential</vt:lpwstr>
  </property>
  <property fmtid="{D5CDD505-2E9C-101B-9397-08002B2CF9AE}" pid="11" name="ClassificationContentMarkingHeaderLocations">
    <vt:lpwstr>Office Theme:9</vt:lpwstr>
  </property>
  <property fmtid="{D5CDD505-2E9C-101B-9397-08002B2CF9AE}" pid="12" name="ClassificationContentMarkingHeaderText">
    <vt:lpwstr>Micron Confidential</vt:lpwstr>
  </property>
</Properties>
</file>